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389" r:id="rId3"/>
    <p:sldId id="297" r:id="rId4"/>
    <p:sldId id="303" r:id="rId5"/>
    <p:sldId id="304" r:id="rId6"/>
    <p:sldId id="394" r:id="rId7"/>
    <p:sldId id="295" r:id="rId8"/>
    <p:sldId id="294" r:id="rId9"/>
    <p:sldId id="392" r:id="rId10"/>
    <p:sldId id="393" r:id="rId11"/>
    <p:sldId id="288" r:id="rId12"/>
    <p:sldId id="395" r:id="rId13"/>
    <p:sldId id="300" r:id="rId14"/>
    <p:sldId id="286" r:id="rId15"/>
    <p:sldId id="287" r:id="rId16"/>
    <p:sldId id="257" r:id="rId17"/>
    <p:sldId id="261" r:id="rId18"/>
    <p:sldId id="258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99"/>
    <p:restoredTop sz="90547"/>
  </p:normalViewPr>
  <p:slideViewPr>
    <p:cSldViewPr>
      <p:cViewPr varScale="1">
        <p:scale>
          <a:sx n="99" d="100"/>
          <a:sy n="99" d="100"/>
        </p:scale>
        <p:origin x="1072" y="18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EE2C-B419-45DE-BFFD-ED88C3BCD1A5}" type="datetimeFigureOut">
              <a:rPr lang="zh-CN" altLang="en-US" smtClean="0"/>
              <a:t>2020/11/18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9922F-842D-4D55-B456-071B03B21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8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253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0598B608-F1EA-6942-8662-BEF52ECA4E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CB7E822B-155D-3D45-8A67-5862038B34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/>
              <a:t>有的摄像头的光学分辨率是</a:t>
            </a:r>
            <a:r>
              <a:rPr lang="en-US" altLang="zh-TW"/>
              <a:t>30</a:t>
            </a:r>
            <a:r>
              <a:rPr lang="zh-TW" altLang="en-US"/>
              <a:t>万</a:t>
            </a:r>
            <a:r>
              <a:rPr lang="zh-CN" altLang="en-US"/>
              <a:t>（实像素）</a:t>
            </a:r>
            <a:r>
              <a:rPr lang="zh-TW" altLang="en-US"/>
              <a:t>，却号称这个摄像头的分辨率是</a:t>
            </a:r>
            <a:r>
              <a:rPr lang="en-US" altLang="zh-TW"/>
              <a:t>130</a:t>
            </a:r>
            <a:r>
              <a:rPr lang="zh-TW" altLang="en-US"/>
              <a:t>万（</a:t>
            </a:r>
            <a:r>
              <a:rPr lang="zh-CN" altLang="en-US"/>
              <a:t>包含虚拟像素</a:t>
            </a:r>
            <a:r>
              <a:rPr lang="zh-TW" altLang="en-US"/>
              <a:t>）的</a:t>
            </a:r>
            <a:endParaRPr lang="en-US" altLang="en-CN">
              <a:ea typeface="宋体" panose="02010600030101010101" pitchFamily="2" charset="-122"/>
            </a:endParaRP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FCB44C2D-DD58-3B4E-ACBA-A02E039C57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2215DA6-3E24-C644-B83D-F17C6E6C2779}" type="slidenum">
              <a:rPr lang="en-US" altLang="zh-CN" sz="1200"/>
              <a:pPr/>
              <a:t>3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10264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AB209771-C95B-9342-AEC2-F874F55DE3C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A00B6C98-243C-BC4A-98A7-47D53586653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TW" altLang="en-US"/>
              <a:t>计算机视觉的目标定位</a:t>
            </a:r>
            <a:endParaRPr lang="en-US" altLang="en-CN">
              <a:ea typeface="宋体" panose="02010600030101010101" pitchFamily="2" charset="-122"/>
            </a:endParaRP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F2158C48-A5FB-3242-8BDE-55B699E92F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561E4AE3-561F-6A43-AEA9-39D44440CB29}" type="slidenum">
              <a:rPr lang="en-US" altLang="zh-CN" sz="1200"/>
              <a:pPr/>
              <a:t>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307434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80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84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>
            <a:extLst>
              <a:ext uri="{FF2B5EF4-FFF2-40B4-BE49-F238E27FC236}">
                <a16:creationId xmlns:a16="http://schemas.microsoft.com/office/drawing/2014/main" id="{984D8C93-05D4-184D-BA71-787D9CC6E2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>
            <a:extLst>
              <a:ext uri="{FF2B5EF4-FFF2-40B4-BE49-F238E27FC236}">
                <a16:creationId xmlns:a16="http://schemas.microsoft.com/office/drawing/2014/main" id="{36104C0E-0EDD-B34F-B515-14BD149F488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如何判断结果是正确的</a:t>
            </a:r>
            <a:endParaRPr lang="en-US" altLang="zh-CN"/>
          </a:p>
          <a:p>
            <a:r>
              <a:rPr lang="zh-CN" altLang="en-US"/>
              <a:t>通过分析方法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如何选择方法</a:t>
            </a:r>
            <a:endParaRPr lang="en-US" altLang="zh-CN"/>
          </a:p>
        </p:txBody>
      </p:sp>
      <p:sp>
        <p:nvSpPr>
          <p:cNvPr id="37891" name="Slide Number Placeholder 3">
            <a:extLst>
              <a:ext uri="{FF2B5EF4-FFF2-40B4-BE49-F238E27FC236}">
                <a16:creationId xmlns:a16="http://schemas.microsoft.com/office/drawing/2014/main" id="{B3DA8DA7-21C3-1040-A07B-82A27B43D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F5B9A1CD-A05E-F449-9449-F42F29C8F87B}" type="slidenum">
              <a:rPr lang="en-US" altLang="zh-CN" sz="1200"/>
              <a:pPr/>
              <a:t>15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66507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9.emf"/><Relationship Id="rId4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26.emf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emf"/><Relationship Id="rId12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25.emf"/><Relationship Id="rId5" Type="http://schemas.openxmlformats.org/officeDocument/2006/relationships/image" Target="../media/image22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audio" Target="../media/audio1.wav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8.emf"/><Relationship Id="rId5" Type="http://schemas.openxmlformats.org/officeDocument/2006/relationships/oleObject" Target="../embeddings/oleObject11.bin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9373" y="1142331"/>
            <a:ext cx="8991600" cy="2762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计算方法</a:t>
            </a:r>
            <a:br>
              <a:rPr lang="en-US" altLang="zh-CN" sz="6000" b="1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r>
              <a:rPr lang="en-US" altLang="zh-CN" sz="4800" b="1" dirty="0">
                <a:latin typeface="SimSun" panose="02010600030101010101" pitchFamily="2" charset="-122"/>
                <a:ea typeface="SimSun" panose="02010600030101010101" pitchFamily="2" charset="-122"/>
              </a:rPr>
              <a:t>Computation</a:t>
            </a:r>
            <a:r>
              <a:rPr lang="zh-CN" altLang="en-US" sz="48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4800" b="1" dirty="0">
                <a:latin typeface="SimSun" panose="02010600030101010101" pitchFamily="2" charset="-122"/>
                <a:ea typeface="SimSun" panose="02010600030101010101" pitchFamily="2" charset="-122"/>
              </a:rPr>
              <a:t>Methods</a:t>
            </a:r>
            <a:endParaRPr lang="en-US" sz="4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031" y="3651230"/>
            <a:ext cx="6477000" cy="2901969"/>
          </a:xfrm>
        </p:spPr>
        <p:txBody>
          <a:bodyPr>
            <a:noAutofit/>
          </a:bodyPr>
          <a:lstStyle/>
          <a:p>
            <a:endParaRPr lang="en-US" altLang="zh-CN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人工智能与</a:t>
            </a:r>
            <a:r>
              <a:rPr lang="zh-CN" altLang="en-CN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自动化学院</a:t>
            </a:r>
            <a:endParaRPr lang="en-US" altLang="zh-CN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刘雪明</a:t>
            </a:r>
            <a:endParaRPr lang="en-US" altLang="zh-CN" sz="24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电话：</a:t>
            </a:r>
            <a:r>
              <a:rPr lang="en-US" altLang="zh-CN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87543563</a:t>
            </a:r>
          </a:p>
          <a:p>
            <a:r>
              <a:rPr lang="zh-CN" altLang="en-US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办公室：南一楼西</a:t>
            </a:r>
            <a:r>
              <a:rPr lang="en-US" altLang="zh-CN" sz="24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303</a:t>
            </a:r>
          </a:p>
          <a:p>
            <a:pPr>
              <a:lnSpc>
                <a:spcPct val="125000"/>
              </a:lnSpc>
            </a:pPr>
            <a:r>
              <a:rPr lang="en-US" altLang="zh-CN" sz="2400" b="1" i="1" dirty="0" err="1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7" name="Picture 3" descr="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13597" cy="128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2899" y="0"/>
            <a:ext cx="2857501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Huazhong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University of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Science and Technology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11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课程大纲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22" name="Group 67">
            <a:extLst>
              <a:ext uri="{FF2B5EF4-FFF2-40B4-BE49-F238E27FC236}">
                <a16:creationId xmlns:a16="http://schemas.microsoft.com/office/drawing/2014/main" id="{146AC6D8-0C8D-1741-9D07-56405FF59CDC}"/>
              </a:ext>
            </a:extLst>
          </p:cNvPr>
          <p:cNvGrpSpPr>
            <a:grpSpLocks/>
          </p:cNvGrpSpPr>
          <p:nvPr/>
        </p:nvGrpSpPr>
        <p:grpSpPr bwMode="auto">
          <a:xfrm>
            <a:off x="511174" y="2786064"/>
            <a:ext cx="1981200" cy="1152525"/>
            <a:chOff x="432" y="1440"/>
            <a:chExt cx="2739" cy="1200"/>
          </a:xfrm>
        </p:grpSpPr>
        <p:sp>
          <p:nvSpPr>
            <p:cNvPr id="23" name="AutoShape 11">
              <a:extLst>
                <a:ext uri="{FF2B5EF4-FFF2-40B4-BE49-F238E27FC236}">
                  <a16:creationId xmlns:a16="http://schemas.microsoft.com/office/drawing/2014/main" id="{AEAE9C57-B92B-DD45-86BF-7E86B3003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5" name="Rectangle 44">
              <a:extLst>
                <a:ext uri="{FF2B5EF4-FFF2-40B4-BE49-F238E27FC236}">
                  <a16:creationId xmlns:a16="http://schemas.microsoft.com/office/drawing/2014/main" id="{8E01C737-719C-7447-BF33-C68522671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1815"/>
              <a:ext cx="2540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b="1" dirty="0"/>
                <a:t>数学模型</a:t>
              </a:r>
            </a:p>
          </p:txBody>
        </p:sp>
      </p:grpSp>
      <p:sp>
        <p:nvSpPr>
          <p:cNvPr id="26" name="TextBox 32">
            <a:extLst>
              <a:ext uri="{FF2B5EF4-FFF2-40B4-BE49-F238E27FC236}">
                <a16:creationId xmlns:a16="http://schemas.microsoft.com/office/drawing/2014/main" id="{BFCC0DA3-A69D-8040-A8C8-D202335829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4429125"/>
            <a:ext cx="2787545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定积分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ja-JP" altLang="en-US" sz="2400" b="1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常微分方程</a:t>
            </a:r>
            <a:endParaRPr lang="en-US" altLang="ja-JP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TW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非线性方程</a:t>
            </a:r>
            <a:endParaRPr lang="en-US" altLang="zh-TW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TW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线性方程组</a:t>
            </a:r>
            <a:endParaRPr lang="en-US" altLang="zh-TW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矩阵特征向量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27" name="Group 67">
            <a:extLst>
              <a:ext uri="{FF2B5EF4-FFF2-40B4-BE49-F238E27FC236}">
                <a16:creationId xmlns:a16="http://schemas.microsoft.com/office/drawing/2014/main" id="{075F7D9F-4207-454C-B82A-C0F2042FAC83}"/>
              </a:ext>
            </a:extLst>
          </p:cNvPr>
          <p:cNvGrpSpPr>
            <a:grpSpLocks/>
          </p:cNvGrpSpPr>
          <p:nvPr/>
        </p:nvGrpSpPr>
        <p:grpSpPr bwMode="auto">
          <a:xfrm>
            <a:off x="4002086" y="2844801"/>
            <a:ext cx="1981200" cy="1152525"/>
            <a:chOff x="432" y="1440"/>
            <a:chExt cx="2739" cy="1200"/>
          </a:xfrm>
        </p:grpSpPr>
        <p:sp>
          <p:nvSpPr>
            <p:cNvPr id="28" name="AutoShape 11">
              <a:extLst>
                <a:ext uri="{FF2B5EF4-FFF2-40B4-BE49-F238E27FC236}">
                  <a16:creationId xmlns:a16="http://schemas.microsoft.com/office/drawing/2014/main" id="{C9937806-1D12-6D46-82A6-66F96EC95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D46506E8-A452-0142-84B7-CD9B3FC0D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1815"/>
              <a:ext cx="2540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</a:rPr>
                <a:t>计算模型</a:t>
              </a:r>
            </a:p>
          </p:txBody>
        </p:sp>
      </p:grpSp>
      <p:sp>
        <p:nvSpPr>
          <p:cNvPr id="30" name="AutoShape 10">
            <a:extLst>
              <a:ext uri="{FF2B5EF4-FFF2-40B4-BE49-F238E27FC236}">
                <a16:creationId xmlns:a16="http://schemas.microsoft.com/office/drawing/2014/main" id="{BE5C6EB8-A71A-B047-AA1E-27095D7F6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8736" y="3348038"/>
            <a:ext cx="1138584" cy="196850"/>
          </a:xfrm>
          <a:prstGeom prst="rightArrow">
            <a:avLst>
              <a:gd name="adj1" fmla="val 50000"/>
              <a:gd name="adj2" fmla="val 122498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</a:endParaRPr>
          </a:p>
        </p:txBody>
      </p:sp>
      <p:sp>
        <p:nvSpPr>
          <p:cNvPr id="31" name="AutoShape 222">
            <a:extLst>
              <a:ext uri="{FF2B5EF4-FFF2-40B4-BE49-F238E27FC236}">
                <a16:creationId xmlns:a16="http://schemas.microsoft.com/office/drawing/2014/main" id="{5595509E-6203-AE4D-B8FC-DDE4293AC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371600"/>
            <a:ext cx="6059487" cy="1143000"/>
          </a:xfrm>
          <a:prstGeom prst="wedgeEllipseCallout">
            <a:avLst>
              <a:gd name="adj1" fmla="val -3197"/>
              <a:gd name="adj2" fmla="val 119699"/>
            </a:avLst>
          </a:prstGeo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48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5400000" scaled="1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数的浮点表示和误差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函数逼近、插值、</a:t>
            </a: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数据拟合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AADD7FCF-D015-E245-AAEC-36D8B6022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7898" y="4429125"/>
            <a:ext cx="3455988" cy="20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高斯型积分公式等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显式</a:t>
            </a:r>
            <a:r>
              <a:rPr lang="en-US" altLang="zh-CN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Euler</a:t>
            </a: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公式等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牛顿迭代公式</a:t>
            </a: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等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Jacobi</a:t>
            </a: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迭代公式等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幂法</a:t>
            </a:r>
            <a:r>
              <a:rPr lang="zh-CN" altLang="en-US" sz="2400" b="1" dirty="0">
                <a:solidFill>
                  <a:srgbClr val="00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等</a:t>
            </a:r>
            <a:endParaRPr lang="en-US" altLang="zh-CN" sz="24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3" name="AutoShape 10">
            <a:extLst>
              <a:ext uri="{FF2B5EF4-FFF2-40B4-BE49-F238E27FC236}">
                <a16:creationId xmlns:a16="http://schemas.microsoft.com/office/drawing/2014/main" id="{A5B1CA7B-1D49-AC49-BAD8-3471E6F67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7262" y="3348038"/>
            <a:ext cx="936625" cy="196850"/>
          </a:xfrm>
          <a:prstGeom prst="rightArrow">
            <a:avLst>
              <a:gd name="adj1" fmla="val 50000"/>
              <a:gd name="adj2" fmla="val 122498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000000"/>
              </a:solidFill>
            </a:endParaRPr>
          </a:p>
        </p:txBody>
      </p:sp>
      <p:grpSp>
        <p:nvGrpSpPr>
          <p:cNvPr id="34" name="Group 67">
            <a:extLst>
              <a:ext uri="{FF2B5EF4-FFF2-40B4-BE49-F238E27FC236}">
                <a16:creationId xmlns:a16="http://schemas.microsoft.com/office/drawing/2014/main" id="{1E0411D1-E7C8-8B42-8850-2DEBDB4738B0}"/>
              </a:ext>
            </a:extLst>
          </p:cNvPr>
          <p:cNvGrpSpPr>
            <a:grpSpLocks/>
          </p:cNvGrpSpPr>
          <p:nvPr/>
        </p:nvGrpSpPr>
        <p:grpSpPr bwMode="auto">
          <a:xfrm>
            <a:off x="7050086" y="2771776"/>
            <a:ext cx="1981200" cy="1152525"/>
            <a:chOff x="432" y="1440"/>
            <a:chExt cx="2739" cy="1200"/>
          </a:xfrm>
        </p:grpSpPr>
        <p:sp>
          <p:nvSpPr>
            <p:cNvPr id="35" name="AutoShape 11">
              <a:extLst>
                <a:ext uri="{FF2B5EF4-FFF2-40B4-BE49-F238E27FC236}">
                  <a16:creationId xmlns:a16="http://schemas.microsoft.com/office/drawing/2014/main" id="{1008BF68-C658-2941-B078-921F3081F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2400">
                <a:solidFill>
                  <a:srgbClr val="000000"/>
                </a:solidFill>
              </a:endParaRPr>
            </a:p>
          </p:txBody>
        </p:sp>
        <p:sp>
          <p:nvSpPr>
            <p:cNvPr id="36" name="Rectangle 44">
              <a:extLst>
                <a:ext uri="{FF2B5EF4-FFF2-40B4-BE49-F238E27FC236}">
                  <a16:creationId xmlns:a16="http://schemas.microsoft.com/office/drawing/2014/main" id="{856D0A95-6E02-D840-9AB1-12263EFA27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" y="1815"/>
              <a:ext cx="2540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b="1" dirty="0">
                  <a:solidFill>
                    <a:srgbClr val="000000"/>
                  </a:solidFill>
                </a:rPr>
                <a:t>计算实现</a:t>
              </a: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A9AD5F9-1672-2548-B5BA-6B24C0049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3066" y="4716464"/>
            <a:ext cx="17620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Python</a:t>
            </a:r>
          </a:p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MATLAB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等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10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Content Placeholder 2">
            <a:extLst>
              <a:ext uri="{FF2B5EF4-FFF2-40B4-BE49-F238E27FC236}">
                <a16:creationId xmlns:a16="http://schemas.microsoft.com/office/drawing/2014/main" id="{BF3022DD-6822-024C-AE63-F78822659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19200"/>
            <a:ext cx="84248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endParaRPr lang="en-US" altLang="zh-CN" sz="3500" dirty="0">
              <a:solidFill>
                <a:srgbClr val="0000FF"/>
              </a:solidFill>
            </a:endParaRPr>
          </a:p>
          <a:p>
            <a:pPr>
              <a:buFontTx/>
              <a:buAutoNum type="arabicParenBoth"/>
            </a:pPr>
            <a:r>
              <a:rPr lang="zh-CN" altLang="en-US" dirty="0"/>
              <a:t>求非线性方程          </a:t>
            </a:r>
            <a:r>
              <a:rPr lang="en-US" altLang="zh-CN" dirty="0"/>
              <a:t>           </a:t>
            </a:r>
            <a:r>
              <a:rPr lang="zh-CN" altLang="en-US" dirty="0"/>
              <a:t>的根</a:t>
            </a:r>
            <a:endParaRPr lang="en-US" altLang="zh-CN" dirty="0"/>
          </a:p>
          <a:p>
            <a:pPr>
              <a:buFontTx/>
              <a:buAutoNum type="arabicParenBoth"/>
            </a:pPr>
            <a:r>
              <a:rPr lang="zh-CN" altLang="en-US" dirty="0"/>
              <a:t>求一阶微分方程初值问题：</a:t>
            </a:r>
            <a:endParaRPr lang="en-US" altLang="zh-CN" dirty="0"/>
          </a:p>
          <a:p>
            <a:pPr>
              <a:buFontTx/>
              <a:buAutoNum type="arabicParenBoth"/>
            </a:pPr>
            <a:endParaRPr lang="en-US" altLang="zh-CN" dirty="0"/>
          </a:p>
          <a:p>
            <a:pPr>
              <a:buFontTx/>
              <a:buAutoNum type="arabicParenBoth"/>
            </a:pPr>
            <a:endParaRPr lang="en-US" altLang="zh-CN" dirty="0"/>
          </a:p>
          <a:p>
            <a:pPr>
              <a:buFontTx/>
              <a:buAutoNum type="arabicParenBoth"/>
            </a:pPr>
            <a:r>
              <a:rPr lang="zh-CN" altLang="en-US" dirty="0"/>
              <a:t>求积分：</a:t>
            </a:r>
            <a:endParaRPr lang="en-US" altLang="zh-CN" dirty="0"/>
          </a:p>
          <a:p>
            <a:pPr>
              <a:buFontTx/>
              <a:buAutoNum type="arabicParenBoth"/>
            </a:pPr>
            <a:r>
              <a:rPr lang="zh-CN" altLang="en-US" dirty="0"/>
              <a:t>解线性代数方程组</a:t>
            </a:r>
            <a:endParaRPr lang="en-US" altLang="zh-CN" dirty="0"/>
          </a:p>
          <a:p>
            <a:pPr>
              <a:buFontTx/>
              <a:buAutoNum type="arabicParenBoth"/>
            </a:pPr>
            <a:endParaRPr lang="en-US" altLang="zh-CN" dirty="0"/>
          </a:p>
          <a:p>
            <a:pPr>
              <a:buFontTx/>
              <a:buNone/>
            </a:pPr>
            <a:endParaRPr lang="en-US" altLang="zh-CN" dirty="0"/>
          </a:p>
          <a:p>
            <a:pPr>
              <a:buFontTx/>
              <a:buNone/>
            </a:pPr>
            <a:endParaRPr lang="en-US" altLang="zh-CN" dirty="0">
              <a:solidFill>
                <a:srgbClr val="0000FF"/>
              </a:solidFill>
            </a:endParaRPr>
          </a:p>
          <a:p>
            <a:pPr>
              <a:buFontTx/>
              <a:buNone/>
            </a:pPr>
            <a:r>
              <a:rPr lang="en-US" altLang="zh-CN" dirty="0"/>
              <a:t>       </a:t>
            </a:r>
          </a:p>
        </p:txBody>
      </p:sp>
      <p:graphicFrame>
        <p:nvGraphicFramePr>
          <p:cNvPr id="33794" name="Object 9">
            <a:extLst>
              <a:ext uri="{FF2B5EF4-FFF2-40B4-BE49-F238E27FC236}">
                <a16:creationId xmlns:a16="http://schemas.microsoft.com/office/drawing/2014/main" id="{F236C415-BA89-0D48-9F2D-531E77E18D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4498427"/>
              </p:ext>
            </p:extLst>
          </p:nvPr>
        </p:nvGraphicFramePr>
        <p:xfrm>
          <a:off x="2562225" y="3019425"/>
          <a:ext cx="37417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8" name="Equation" r:id="rId3" imgW="1282700" imgH="393700" progId="Equation.3">
                  <p:embed/>
                </p:oleObj>
              </mc:Choice>
              <mc:Fallback>
                <p:oleObj name="Equation" r:id="rId3" imgW="1282700" imgH="393700" progId="Equation.3">
                  <p:embed/>
                  <p:pic>
                    <p:nvPicPr>
                      <p:cNvPr id="33794" name="Object 9">
                        <a:extLst>
                          <a:ext uri="{FF2B5EF4-FFF2-40B4-BE49-F238E27FC236}">
                            <a16:creationId xmlns:a16="http://schemas.microsoft.com/office/drawing/2014/main" id="{F236C415-BA89-0D48-9F2D-531E77E18D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3019425"/>
                        <a:ext cx="37417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Rectangle 4">
            <a:extLst>
              <a:ext uri="{FF2B5EF4-FFF2-40B4-BE49-F238E27FC236}">
                <a16:creationId xmlns:a16="http://schemas.microsoft.com/office/drawing/2014/main" id="{C93BD627-2467-5645-8B75-F0509B749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575" y="3163888"/>
            <a:ext cx="9032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/>
              <a:t>的解</a:t>
            </a:r>
            <a:endParaRPr lang="en-US" altLang="zh-CN" sz="2800"/>
          </a:p>
        </p:txBody>
      </p:sp>
      <p:graphicFrame>
        <p:nvGraphicFramePr>
          <p:cNvPr id="33796" name="Object 9">
            <a:extLst>
              <a:ext uri="{FF2B5EF4-FFF2-40B4-BE49-F238E27FC236}">
                <a16:creationId xmlns:a16="http://schemas.microsoft.com/office/drawing/2014/main" id="{F96CC047-4B56-8344-B929-0048E1204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9347419"/>
              </p:ext>
            </p:extLst>
          </p:nvPr>
        </p:nvGraphicFramePr>
        <p:xfrm>
          <a:off x="2994025" y="4027488"/>
          <a:ext cx="1963737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9" name="Equation" r:id="rId5" imgW="673100" imgH="393700" progId="Equation.3">
                  <p:embed/>
                </p:oleObj>
              </mc:Choice>
              <mc:Fallback>
                <p:oleObj name="Equation" r:id="rId5" imgW="673100" imgH="393700" progId="Equation.3">
                  <p:embed/>
                  <p:pic>
                    <p:nvPicPr>
                      <p:cNvPr id="33796" name="Object 9">
                        <a:extLst>
                          <a:ext uri="{FF2B5EF4-FFF2-40B4-BE49-F238E27FC236}">
                            <a16:creationId xmlns:a16="http://schemas.microsoft.com/office/drawing/2014/main" id="{F96CC047-4B56-8344-B929-0048E1204F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4025" y="4027488"/>
                        <a:ext cx="1963737" cy="806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" name="Object 9">
            <a:extLst>
              <a:ext uri="{FF2B5EF4-FFF2-40B4-BE49-F238E27FC236}">
                <a16:creationId xmlns:a16="http://schemas.microsoft.com/office/drawing/2014/main" id="{61CB03B4-ADF1-074A-AE7D-4F49B7DA7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501166"/>
              </p:ext>
            </p:extLst>
          </p:nvPr>
        </p:nvGraphicFramePr>
        <p:xfrm>
          <a:off x="3859212" y="1939925"/>
          <a:ext cx="20383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Equation" r:id="rId7" imgW="698500" imgH="203200" progId="Equation.3">
                  <p:embed/>
                </p:oleObj>
              </mc:Choice>
              <mc:Fallback>
                <p:oleObj name="Equation" r:id="rId7" imgW="698500" imgH="203200" progId="Equation.3">
                  <p:embed/>
                  <p:pic>
                    <p:nvPicPr>
                      <p:cNvPr id="33798" name="Object 9">
                        <a:extLst>
                          <a:ext uri="{FF2B5EF4-FFF2-40B4-BE49-F238E27FC236}">
                            <a16:creationId xmlns:a16="http://schemas.microsoft.com/office/drawing/2014/main" id="{61CB03B4-ADF1-074A-AE7D-4F49B7DA77D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212" y="1939925"/>
                        <a:ext cx="203835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F964F97B-0980-8E4C-BF15-ECBE1F5DD695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待求解的数学问题举例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E4A1DA23-331D-6444-88C3-E0535632C94E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003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9165A4-76BF-9B4C-9CF9-80616EC76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64" y="1230716"/>
            <a:ext cx="84825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²"/>
            </a:pPr>
            <a:r>
              <a:rPr lang="zh-CN" altLang="en-US" b="1" dirty="0"/>
              <a:t>核心手段：将复杂运算转化为</a:t>
            </a:r>
            <a:r>
              <a:rPr lang="zh-CN" altLang="en-US" b="1" dirty="0">
                <a:solidFill>
                  <a:srgbClr val="0000FF"/>
                </a:solidFill>
              </a:rPr>
              <a:t>加减乘除</a:t>
            </a:r>
            <a:r>
              <a:rPr lang="zh-CN" altLang="en-US" b="1" dirty="0"/>
              <a:t>运算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64F97B-0980-8E4C-BF15-ECBE1F5DD695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计算方法课程的核心概念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E4A1DA23-331D-6444-88C3-E0535632C94E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3D8E5-9396-7947-96F0-251647E36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64" y="1976618"/>
            <a:ext cx="85629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²"/>
            </a:pPr>
            <a:r>
              <a:rPr lang="zh-CN" altLang="en-US" b="1" dirty="0"/>
              <a:t>计算结果：</a:t>
            </a:r>
            <a:r>
              <a:rPr lang="zh-CN" altLang="en-CN" b="1" dirty="0">
                <a:solidFill>
                  <a:srgbClr val="FF0000"/>
                </a:solidFill>
              </a:rPr>
              <a:t>数值解</a:t>
            </a:r>
            <a:r>
              <a:rPr lang="zh-CN" altLang="en-US" b="1" dirty="0">
                <a:solidFill>
                  <a:srgbClr val="FF0000"/>
                </a:solidFill>
              </a:rPr>
              <a:t>（近似解）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16BA6-56DD-7A4B-9BF4-02904932F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04" y="5887137"/>
            <a:ext cx="85629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²"/>
            </a:pPr>
            <a:r>
              <a:rPr lang="zh-CN" altLang="en-US" b="1" dirty="0"/>
              <a:t>重要概念：</a:t>
            </a:r>
            <a:r>
              <a:rPr lang="zh-CN" altLang="en-CN" b="1" dirty="0">
                <a:solidFill>
                  <a:srgbClr val="FF0000"/>
                </a:solidFill>
              </a:rPr>
              <a:t>误差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419040C6-711F-6A47-895F-57760BA5E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2" y="2716212"/>
            <a:ext cx="1125538" cy="1109663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D8D8D8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应用</a:t>
            </a:r>
            <a:endParaRPr lang="en-US" altLang="zh-CN" sz="28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问题</a:t>
            </a:r>
          </a:p>
        </p:txBody>
      </p:sp>
      <p:sp>
        <p:nvSpPr>
          <p:cNvPr id="32" name="AutoShape 10">
            <a:extLst>
              <a:ext uri="{FF2B5EF4-FFF2-40B4-BE49-F238E27FC236}">
                <a16:creationId xmlns:a16="http://schemas.microsoft.com/office/drawing/2014/main" id="{0E140030-8E4E-0440-AD44-3A757D0AB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310" y="3173412"/>
            <a:ext cx="931490" cy="228600"/>
          </a:xfrm>
          <a:prstGeom prst="rightArrow">
            <a:avLst>
              <a:gd name="adj1" fmla="val 50000"/>
              <a:gd name="adj2" fmla="val 122494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33" name="Group 67">
            <a:extLst>
              <a:ext uri="{FF2B5EF4-FFF2-40B4-BE49-F238E27FC236}">
                <a16:creationId xmlns:a16="http://schemas.microsoft.com/office/drawing/2014/main" id="{9D9545CF-DACA-294F-91A2-3799EE25C407}"/>
              </a:ext>
            </a:extLst>
          </p:cNvPr>
          <p:cNvGrpSpPr>
            <a:grpSpLocks/>
          </p:cNvGrpSpPr>
          <p:nvPr/>
        </p:nvGrpSpPr>
        <p:grpSpPr bwMode="auto">
          <a:xfrm>
            <a:off x="3055223" y="2728593"/>
            <a:ext cx="1822063" cy="900067"/>
            <a:chOff x="432" y="1440"/>
            <a:chExt cx="2689" cy="1200"/>
          </a:xfrm>
        </p:grpSpPr>
        <p:sp>
          <p:nvSpPr>
            <p:cNvPr id="34" name="AutoShape 11">
              <a:extLst>
                <a:ext uri="{FF2B5EF4-FFF2-40B4-BE49-F238E27FC236}">
                  <a16:creationId xmlns:a16="http://schemas.microsoft.com/office/drawing/2014/main" id="{5B10F33C-D7E4-2D44-AF8C-EB38AA0B1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35" name="Rectangle 44">
              <a:extLst>
                <a:ext uri="{FF2B5EF4-FFF2-40B4-BE49-F238E27FC236}">
                  <a16:creationId xmlns:a16="http://schemas.microsoft.com/office/drawing/2014/main" id="{F06D5C24-33BC-E04F-AD37-86DFCD577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1815"/>
              <a:ext cx="2484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数学模型</a:t>
              </a:r>
            </a:p>
          </p:txBody>
        </p:sp>
      </p:grpSp>
      <p:sp>
        <p:nvSpPr>
          <p:cNvPr id="36" name="AutoShape 10">
            <a:extLst>
              <a:ext uri="{FF2B5EF4-FFF2-40B4-BE49-F238E27FC236}">
                <a16:creationId xmlns:a16="http://schemas.microsoft.com/office/drawing/2014/main" id="{59BE76AA-8124-AC47-B06F-6BE33EE62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3591" y="3173412"/>
            <a:ext cx="917575" cy="213100"/>
          </a:xfrm>
          <a:prstGeom prst="rightArrow">
            <a:avLst>
              <a:gd name="adj1" fmla="val 50000"/>
              <a:gd name="adj2" fmla="val 122494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7" name="AutoShape 49">
            <a:extLst>
              <a:ext uri="{FF2B5EF4-FFF2-40B4-BE49-F238E27FC236}">
                <a16:creationId xmlns:a16="http://schemas.microsoft.com/office/drawing/2014/main" id="{01AC711C-2D0D-264F-BAD4-8A22D0C1BF8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76834" y="3633967"/>
            <a:ext cx="365482" cy="260349"/>
          </a:xfrm>
          <a:prstGeom prst="rightArrow">
            <a:avLst>
              <a:gd name="adj1" fmla="val 50000"/>
              <a:gd name="adj2" fmla="val 83336"/>
            </a:avLst>
          </a:prstGeom>
          <a:solidFill>
            <a:srgbClr val="0000FF"/>
          </a:solidFill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38" name="Group 67">
            <a:extLst>
              <a:ext uri="{FF2B5EF4-FFF2-40B4-BE49-F238E27FC236}">
                <a16:creationId xmlns:a16="http://schemas.microsoft.com/office/drawing/2014/main" id="{4EC265E3-7AA7-2243-B667-99E1A48E0985}"/>
              </a:ext>
            </a:extLst>
          </p:cNvPr>
          <p:cNvGrpSpPr>
            <a:grpSpLocks/>
          </p:cNvGrpSpPr>
          <p:nvPr/>
        </p:nvGrpSpPr>
        <p:grpSpPr bwMode="auto">
          <a:xfrm>
            <a:off x="5698397" y="2838345"/>
            <a:ext cx="2133599" cy="702005"/>
            <a:chOff x="432" y="1440"/>
            <a:chExt cx="2689" cy="1200"/>
          </a:xfrm>
        </p:grpSpPr>
        <p:sp>
          <p:nvSpPr>
            <p:cNvPr id="39" name="AutoShape 11">
              <a:extLst>
                <a:ext uri="{FF2B5EF4-FFF2-40B4-BE49-F238E27FC236}">
                  <a16:creationId xmlns:a16="http://schemas.microsoft.com/office/drawing/2014/main" id="{267B2F85-446C-8244-8716-65B9B9119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0" name="Rectangle 44">
              <a:extLst>
                <a:ext uri="{FF2B5EF4-FFF2-40B4-BE49-F238E27FC236}">
                  <a16:creationId xmlns:a16="http://schemas.microsoft.com/office/drawing/2014/main" id="{ED2E1224-8EBA-FE47-998B-E0E731144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815"/>
              <a:ext cx="2540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计算模型</a:t>
              </a:r>
            </a:p>
          </p:txBody>
        </p:sp>
      </p:grpSp>
      <p:grpSp>
        <p:nvGrpSpPr>
          <p:cNvPr id="41" name="Group 67">
            <a:extLst>
              <a:ext uri="{FF2B5EF4-FFF2-40B4-BE49-F238E27FC236}">
                <a16:creationId xmlns:a16="http://schemas.microsoft.com/office/drawing/2014/main" id="{D807A9DB-C310-1F44-BA97-514950718B2B}"/>
              </a:ext>
            </a:extLst>
          </p:cNvPr>
          <p:cNvGrpSpPr>
            <a:grpSpLocks/>
          </p:cNvGrpSpPr>
          <p:nvPr/>
        </p:nvGrpSpPr>
        <p:grpSpPr bwMode="auto">
          <a:xfrm>
            <a:off x="5715001" y="3962400"/>
            <a:ext cx="2133599" cy="702005"/>
            <a:chOff x="432" y="1440"/>
            <a:chExt cx="2689" cy="1200"/>
          </a:xfrm>
        </p:grpSpPr>
        <p:sp>
          <p:nvSpPr>
            <p:cNvPr id="42" name="AutoShape 11">
              <a:extLst>
                <a:ext uri="{FF2B5EF4-FFF2-40B4-BE49-F238E27FC236}">
                  <a16:creationId xmlns:a16="http://schemas.microsoft.com/office/drawing/2014/main" id="{503223DF-DCE4-F841-9C38-C9F884055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3" name="Rectangle 44">
              <a:extLst>
                <a:ext uri="{FF2B5EF4-FFF2-40B4-BE49-F238E27FC236}">
                  <a16:creationId xmlns:a16="http://schemas.microsoft.com/office/drawing/2014/main" id="{8AF7A6BE-820A-1648-8126-05D7A2F1B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15"/>
              <a:ext cx="2540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计算实现</a:t>
              </a:r>
            </a:p>
          </p:txBody>
        </p:sp>
      </p:grpSp>
      <p:sp>
        <p:nvSpPr>
          <p:cNvPr id="44" name="Oval 7">
            <a:extLst>
              <a:ext uri="{FF2B5EF4-FFF2-40B4-BE49-F238E27FC236}">
                <a16:creationId xmlns:a16="http://schemas.microsoft.com/office/drawing/2014/main" id="{253E97AC-B90D-0840-A890-5A5FCD350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4425" y="5250628"/>
            <a:ext cx="1130300" cy="10937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D8D8D8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实际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应用</a:t>
            </a:r>
          </a:p>
        </p:txBody>
      </p:sp>
      <p:sp>
        <p:nvSpPr>
          <p:cNvPr id="45" name="Bent-Up Arrow 28">
            <a:extLst>
              <a:ext uri="{FF2B5EF4-FFF2-40B4-BE49-F238E27FC236}">
                <a16:creationId xmlns:a16="http://schemas.microsoft.com/office/drawing/2014/main" id="{6AD625B9-3959-974C-A9E6-9EB47B41B26B}"/>
              </a:ext>
            </a:extLst>
          </p:cNvPr>
          <p:cNvSpPr>
            <a:spLocks/>
          </p:cNvSpPr>
          <p:nvPr/>
        </p:nvSpPr>
        <p:spPr bwMode="auto">
          <a:xfrm flipH="1">
            <a:off x="2391756" y="3386514"/>
            <a:ext cx="4330931" cy="1551914"/>
          </a:xfrm>
          <a:custGeom>
            <a:avLst/>
            <a:gdLst>
              <a:gd name="T0" fmla="*/ 0 w 4679950"/>
              <a:gd name="T1" fmla="*/ 2908013 h 3030537"/>
              <a:gd name="T2" fmla="*/ 4506346 w 4679950"/>
              <a:gd name="T3" fmla="*/ 2908013 h 3030537"/>
              <a:gd name="T4" fmla="*/ 4506346 w 4679950"/>
              <a:gd name="T5" fmla="*/ 245473 h 3030537"/>
              <a:gd name="T6" fmla="*/ 4455266 w 4679950"/>
              <a:gd name="T7" fmla="*/ 245473 h 3030537"/>
              <a:gd name="T8" fmla="*/ 4567608 w 4679950"/>
              <a:gd name="T9" fmla="*/ 0 h 3030537"/>
              <a:gd name="T10" fmla="*/ 4679950 w 4679950"/>
              <a:gd name="T11" fmla="*/ 245473 h 3030537"/>
              <a:gd name="T12" fmla="*/ 4628870 w 4679950"/>
              <a:gd name="T13" fmla="*/ 245473 h 3030537"/>
              <a:gd name="T14" fmla="*/ 4628870 w 4679950"/>
              <a:gd name="T15" fmla="*/ 3030538 h 3030537"/>
              <a:gd name="T16" fmla="*/ 0 w 4679950"/>
              <a:gd name="T17" fmla="*/ 3030538 h 3030537"/>
              <a:gd name="T18" fmla="*/ 0 w 4679950"/>
              <a:gd name="T19" fmla="*/ 2908013 h 30305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679950" h="3030537">
                <a:moveTo>
                  <a:pt x="0" y="2908012"/>
                </a:moveTo>
                <a:lnTo>
                  <a:pt x="4506346" y="2908012"/>
                </a:lnTo>
                <a:lnTo>
                  <a:pt x="4506346" y="245473"/>
                </a:lnTo>
                <a:lnTo>
                  <a:pt x="4455266" y="245473"/>
                </a:lnTo>
                <a:lnTo>
                  <a:pt x="4567608" y="0"/>
                </a:lnTo>
                <a:lnTo>
                  <a:pt x="4679950" y="245473"/>
                </a:lnTo>
                <a:lnTo>
                  <a:pt x="4628870" y="245473"/>
                </a:lnTo>
                <a:lnTo>
                  <a:pt x="4628870" y="3030537"/>
                </a:lnTo>
                <a:lnTo>
                  <a:pt x="0" y="3030537"/>
                </a:lnTo>
                <a:lnTo>
                  <a:pt x="0" y="2908012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/>
          <a:p>
            <a:endParaRPr lang="en-CN"/>
          </a:p>
        </p:txBody>
      </p:sp>
      <p:sp>
        <p:nvSpPr>
          <p:cNvPr id="46" name="TextBox 32">
            <a:extLst>
              <a:ext uri="{FF2B5EF4-FFF2-40B4-BE49-F238E27FC236}">
                <a16:creationId xmlns:a16="http://schemas.microsoft.com/office/drawing/2014/main" id="{B3FB8FCE-AA37-EF48-A8DF-BE179647F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3980694"/>
            <a:ext cx="5442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/>
              <a:t>修正</a:t>
            </a:r>
            <a:endParaRPr lang="en-US" altLang="zh-CN" sz="2400" b="1" dirty="0"/>
          </a:p>
        </p:txBody>
      </p:sp>
      <p:sp>
        <p:nvSpPr>
          <p:cNvPr id="47" name="AutoShape 49">
            <a:extLst>
              <a:ext uri="{FF2B5EF4-FFF2-40B4-BE49-F238E27FC236}">
                <a16:creationId xmlns:a16="http://schemas.microsoft.com/office/drawing/2014/main" id="{D0A627E8-BBA1-954D-94DD-29C926835F82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86879" y="4830081"/>
            <a:ext cx="441703" cy="170085"/>
          </a:xfrm>
          <a:prstGeom prst="rightArrow">
            <a:avLst>
              <a:gd name="adj1" fmla="val 50000"/>
              <a:gd name="adj2" fmla="val 83336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801289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  <p:bldP spid="31" grpId="0" animBg="1"/>
      <p:bldP spid="32" grpId="0" animBg="1"/>
      <p:bldP spid="36" grpId="0" animBg="1"/>
      <p:bldP spid="37" grpId="0" animBg="1"/>
      <p:bldP spid="44" grpId="0" animBg="1"/>
      <p:bldP spid="45" grpId="0" animBg="1"/>
      <p:bldP spid="46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>
            <a:extLst>
              <a:ext uri="{FF2B5EF4-FFF2-40B4-BE49-F238E27FC236}">
                <a16:creationId xmlns:a16="http://schemas.microsoft.com/office/drawing/2014/main" id="{10267DDD-0866-884F-B274-203CB5C72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1778000"/>
            <a:ext cx="6148388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double x = 1.0;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double y = x/3.0;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if (x == y*3.0)    cout&lt;&lt;“They are equal!”;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else                     cout&lt;&lt;“They are NOT equal.”;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2B374E42-4520-434F-B5AA-EAEE525E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292600"/>
            <a:ext cx="7739062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double x = 1.0;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double y = x/3.0;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if (fabs(x-y*3.0) &lt; epsilon)    cout&lt;&lt;“They are equal!”;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else                                          cout&lt;&lt;“They are NOT equal.”;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58B2388B-400B-0E46-AEEA-F89063160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3716338"/>
            <a:ext cx="3032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</a:rPr>
              <a:t>引入误差容忍度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34821" name="Rectangle 8">
            <a:extLst>
              <a:ext uri="{FF2B5EF4-FFF2-40B4-BE49-F238E27FC236}">
                <a16:creationId xmlns:a16="http://schemas.microsoft.com/office/drawing/2014/main" id="{91DE089A-E162-864C-9080-FC9DD51820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1196975"/>
            <a:ext cx="23342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r>
              <a:rPr lang="zh-CN" altLang="en-US" sz="2800" b="1" dirty="0">
                <a:solidFill>
                  <a:srgbClr val="000000"/>
                </a:solidFill>
              </a:rPr>
              <a:t>原始代码：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4066C9CA-6982-D442-9DCD-62577F0C8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6092825"/>
            <a:ext cx="83518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注意：数学上的等价</a:t>
            </a:r>
            <a:r>
              <a:rPr lang="zh-CN" altLang="en-US" b="1" dirty="0">
                <a:solidFill>
                  <a:srgbClr val="FF0000"/>
                </a:solidFill>
              </a:rPr>
              <a:t>在计算机上不一定等效！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D461BF-EDDD-9A41-8E4A-EF0221D7F588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误差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Process 8">
            <a:extLst>
              <a:ext uri="{FF2B5EF4-FFF2-40B4-BE49-F238E27FC236}">
                <a16:creationId xmlns:a16="http://schemas.microsoft.com/office/drawing/2014/main" id="{38A184CE-FEAF-6148-B47F-A2511BFDF3A8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1" name="Group 8">
            <a:extLst>
              <a:ext uri="{FF2B5EF4-FFF2-40B4-BE49-F238E27FC236}">
                <a16:creationId xmlns:a16="http://schemas.microsoft.com/office/drawing/2014/main" id="{36CAA832-EC55-9E4C-8911-4FC3DF6F86EB}"/>
              </a:ext>
            </a:extLst>
          </p:cNvPr>
          <p:cNvGrpSpPr>
            <a:grpSpLocks/>
          </p:cNvGrpSpPr>
          <p:nvPr/>
        </p:nvGrpSpPr>
        <p:grpSpPr bwMode="auto">
          <a:xfrm>
            <a:off x="427038" y="115888"/>
            <a:ext cx="8716962" cy="1296987"/>
            <a:chOff x="269" y="75"/>
            <a:chExt cx="5196" cy="951"/>
          </a:xfrm>
        </p:grpSpPr>
        <p:sp>
          <p:nvSpPr>
            <p:cNvPr id="35846" name="Text Box 4">
              <a:extLst>
                <a:ext uri="{FF2B5EF4-FFF2-40B4-BE49-F238E27FC236}">
                  <a16:creationId xmlns:a16="http://schemas.microsoft.com/office/drawing/2014/main" id="{BA5B80FF-9395-3340-851F-FA8F7BD7A2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9" y="255"/>
              <a:ext cx="453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b="1"/>
                <a:t>例：解二元一次方程组（小数点后</a:t>
              </a:r>
              <a:r>
                <a:rPr lang="en-US" altLang="zh-CN" sz="2800" b="1"/>
                <a:t>5</a:t>
              </a:r>
              <a:r>
                <a:rPr lang="zh-CN" altLang="en-US" sz="2800" b="1"/>
                <a:t>位有效数字）</a:t>
              </a:r>
              <a:endParaRPr lang="en-US" altLang="zh-CN" sz="2800" b="1"/>
            </a:p>
          </p:txBody>
        </p:sp>
        <p:pic>
          <p:nvPicPr>
            <p:cNvPr id="35847" name="Picture 7" descr="AMCONFUS">
              <a:extLst>
                <a:ext uri="{FF2B5EF4-FFF2-40B4-BE49-F238E27FC236}">
                  <a16:creationId xmlns:a16="http://schemas.microsoft.com/office/drawing/2014/main" id="{CCADD8BC-3109-2F4C-8213-7333E4794C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" y="75"/>
              <a:ext cx="557" cy="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35842" name="Object 9">
            <a:extLst>
              <a:ext uri="{FF2B5EF4-FFF2-40B4-BE49-F238E27FC236}">
                <a16:creationId xmlns:a16="http://schemas.microsoft.com/office/drawing/2014/main" id="{EAFAB2C9-D797-8B43-A7F0-5A27DFBF91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1844675"/>
          <a:ext cx="7421562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5" name="Equation" r:id="rId4" imgW="2540000" imgH="469900" progId="Equation.3">
                  <p:embed/>
                </p:oleObj>
              </mc:Choice>
              <mc:Fallback>
                <p:oleObj name="Equation" r:id="rId4" imgW="2540000" imgH="469900" progId="Equation.3">
                  <p:embed/>
                  <p:pic>
                    <p:nvPicPr>
                      <p:cNvPr id="35842" name="Object 9">
                        <a:extLst>
                          <a:ext uri="{FF2B5EF4-FFF2-40B4-BE49-F238E27FC236}">
                            <a16:creationId xmlns:a16="http://schemas.microsoft.com/office/drawing/2014/main" id="{EAFAB2C9-D797-8B43-A7F0-5A27DFBF91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844675"/>
                        <a:ext cx="7421562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052CA8C9-6EDD-2344-9414-31ADD3A96622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2814638"/>
            <a:ext cx="3930650" cy="461962"/>
            <a:chOff x="458295" y="4445224"/>
            <a:chExt cx="3932037" cy="461665"/>
          </a:xfrm>
        </p:grpSpPr>
        <p:sp>
          <p:nvSpPr>
            <p:cNvPr id="35844" name="Text Box 15">
              <a:extLst>
                <a:ext uri="{FF2B5EF4-FFF2-40B4-BE49-F238E27FC236}">
                  <a16:creationId xmlns:a16="http://schemas.microsoft.com/office/drawing/2014/main" id="{4471DA3B-666F-2B41-B32B-FB3179D89C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295" y="4445224"/>
              <a:ext cx="381610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b="1" dirty="0">
                  <a:solidFill>
                    <a:srgbClr val="000000"/>
                  </a:solidFill>
                  <a:latin typeface="楷体_GB2312" charset="0"/>
                </a:rPr>
                <a:t>其准确解为</a:t>
              </a:r>
              <a:endParaRPr kumimoji="0" lang="en-US" altLang="zh-CN" sz="2400" b="1" dirty="0">
                <a:solidFill>
                  <a:srgbClr val="000000"/>
                </a:solidFill>
                <a:latin typeface="楷体_GB2312" charset="0"/>
              </a:endParaRPr>
            </a:p>
          </p:txBody>
        </p:sp>
        <p:graphicFrame>
          <p:nvGraphicFramePr>
            <p:cNvPr id="35845" name="对象 1">
              <a:extLst>
                <a:ext uri="{FF2B5EF4-FFF2-40B4-BE49-F238E27FC236}">
                  <a16:creationId xmlns:a16="http://schemas.microsoft.com/office/drawing/2014/main" id="{F03C7B5F-7A53-CB48-AC45-1CD251A2373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11771" y="4466878"/>
            <a:ext cx="1978561" cy="419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6" name="Equation" r:id="rId6" imgW="901700" imgH="190500" progId="Equation.3">
                    <p:embed/>
                  </p:oleObj>
                </mc:Choice>
                <mc:Fallback>
                  <p:oleObj name="Equation" r:id="rId6" imgW="901700" imgH="190500" progId="Equation.3">
                    <p:embed/>
                    <p:pic>
                      <p:nvPicPr>
                        <p:cNvPr id="35845" name="对象 1">
                          <a:extLst>
                            <a:ext uri="{FF2B5EF4-FFF2-40B4-BE49-F238E27FC236}">
                              <a16:creationId xmlns:a16="http://schemas.microsoft.com/office/drawing/2014/main" id="{F03C7B5F-7A53-CB48-AC45-1CD251A2373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11771" y="4466878"/>
                          <a:ext cx="1978561" cy="4191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92132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5" name="Object 2">
            <a:extLst>
              <a:ext uri="{FF2B5EF4-FFF2-40B4-BE49-F238E27FC236}">
                <a16:creationId xmlns:a16="http://schemas.microsoft.com/office/drawing/2014/main" id="{479E5B0A-3194-AD4F-A33E-DAA8ED6013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971701"/>
              </p:ext>
            </p:extLst>
          </p:nvPr>
        </p:nvGraphicFramePr>
        <p:xfrm>
          <a:off x="647700" y="1851025"/>
          <a:ext cx="7421563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6" name="Equation" r:id="rId4" imgW="2540000" imgH="469900" progId="Equation.3">
                  <p:embed/>
                </p:oleObj>
              </mc:Choice>
              <mc:Fallback>
                <p:oleObj name="Equation" r:id="rId4" imgW="2540000" imgH="469900" progId="Equation.3">
                  <p:embed/>
                  <p:pic>
                    <p:nvPicPr>
                      <p:cNvPr id="23555" name="Object 2">
                        <a:extLst>
                          <a:ext uri="{FF2B5EF4-FFF2-40B4-BE49-F238E27FC236}">
                            <a16:creationId xmlns:a16="http://schemas.microsoft.com/office/drawing/2014/main" id="{479E5B0A-3194-AD4F-A33E-DAA8ED6013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851025"/>
                        <a:ext cx="7421563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7" name="Rectangle 4">
            <a:extLst>
              <a:ext uri="{FF2B5EF4-FFF2-40B4-BE49-F238E27FC236}">
                <a16:creationId xmlns:a16="http://schemas.microsoft.com/office/drawing/2014/main" id="{35DCF2D3-1DA7-CE47-A5BD-66A66177C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2951162"/>
            <a:ext cx="82804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2. </a:t>
            </a:r>
            <a:r>
              <a:rPr lang="zh-CN" altLang="en-US" sz="2400"/>
              <a:t>方程</a:t>
            </a:r>
            <a:r>
              <a:rPr lang="en-US" altLang="zh-CN" sz="2400"/>
              <a:t>(1)</a:t>
            </a:r>
            <a:r>
              <a:rPr lang="zh-CN" altLang="en-US" sz="2400"/>
              <a:t>－</a:t>
            </a:r>
            <a:r>
              <a:rPr lang="en-US" altLang="zh-CN" sz="2400"/>
              <a:t>(2)</a:t>
            </a:r>
            <a:r>
              <a:rPr lang="zh-CN" altLang="en-US" sz="2400"/>
              <a:t>，得</a:t>
            </a:r>
            <a:endParaRPr lang="en-US" altLang="zh-CN" sz="2400"/>
          </a:p>
          <a:p>
            <a:pPr>
              <a:spcBef>
                <a:spcPct val="0"/>
              </a:spcBef>
              <a:buFontTx/>
              <a:buNone/>
            </a:pPr>
            <a:endParaRPr lang="en-US" altLang="zh-CN" sz="2400"/>
          </a:p>
        </p:txBody>
      </p:sp>
      <p:graphicFrame>
        <p:nvGraphicFramePr>
          <p:cNvPr id="23558" name="Object 5">
            <a:extLst>
              <a:ext uri="{FF2B5EF4-FFF2-40B4-BE49-F238E27FC236}">
                <a16:creationId xmlns:a16="http://schemas.microsoft.com/office/drawing/2014/main" id="{54DFF880-9D50-7B43-A476-B1C21713B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502588"/>
              </p:ext>
            </p:extLst>
          </p:nvPr>
        </p:nvGraphicFramePr>
        <p:xfrm>
          <a:off x="2555875" y="3455987"/>
          <a:ext cx="38989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7" name="Equation" r:id="rId6" imgW="1612900" imgH="203200" progId="Equation.3">
                  <p:embed/>
                </p:oleObj>
              </mc:Choice>
              <mc:Fallback>
                <p:oleObj name="Equation" r:id="rId6" imgW="1612900" imgH="203200" progId="Equation.3">
                  <p:embed/>
                  <p:pic>
                    <p:nvPicPr>
                      <p:cNvPr id="23558" name="Object 5">
                        <a:extLst>
                          <a:ext uri="{FF2B5EF4-FFF2-40B4-BE49-F238E27FC236}">
                            <a16:creationId xmlns:a16="http://schemas.microsoft.com/office/drawing/2014/main" id="{54DFF880-9D50-7B43-A476-B1C21713B0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3455987"/>
                        <a:ext cx="389890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6">
            <a:extLst>
              <a:ext uri="{FF2B5EF4-FFF2-40B4-BE49-F238E27FC236}">
                <a16:creationId xmlns:a16="http://schemas.microsoft.com/office/drawing/2014/main" id="{200B0E81-AB7D-2A44-8C94-6A8A60BFB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4535487"/>
            <a:ext cx="7343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3.1. </a:t>
            </a:r>
            <a:r>
              <a:rPr lang="zh-CN" altLang="en-US" sz="2400"/>
              <a:t>解得</a:t>
            </a:r>
            <a:r>
              <a:rPr lang="en-US" altLang="zh-CN" sz="2400"/>
              <a:t> y=4.99998e-1</a:t>
            </a:r>
            <a:r>
              <a:rPr lang="zh-CN" altLang="en-US" sz="2400"/>
              <a:t>，带入新的方程</a:t>
            </a:r>
            <a:r>
              <a:rPr lang="en-US" altLang="zh-CN" sz="2400"/>
              <a:t>(1)</a:t>
            </a:r>
            <a:r>
              <a:rPr lang="zh-CN" altLang="en-US" sz="2400"/>
              <a:t>，求得</a:t>
            </a:r>
            <a:endParaRPr lang="en-US" altLang="zh-CN" sz="2400"/>
          </a:p>
        </p:txBody>
      </p:sp>
      <p:graphicFrame>
        <p:nvGraphicFramePr>
          <p:cNvPr id="23560" name="Object 7">
            <a:extLst>
              <a:ext uri="{FF2B5EF4-FFF2-40B4-BE49-F238E27FC236}">
                <a16:creationId xmlns:a16="http://schemas.microsoft.com/office/drawing/2014/main" id="{DA927A10-5468-CA49-91B0-D785759559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255016"/>
              </p:ext>
            </p:extLst>
          </p:nvPr>
        </p:nvGraphicFramePr>
        <p:xfrm>
          <a:off x="1187450" y="5100637"/>
          <a:ext cx="684053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8" name="Equation" r:id="rId8" imgW="2590800" imgH="177800" progId="Equation.3">
                  <p:embed/>
                </p:oleObj>
              </mc:Choice>
              <mc:Fallback>
                <p:oleObj name="Equation" r:id="rId8" imgW="2590800" imgH="177800" progId="Equation.3">
                  <p:embed/>
                  <p:pic>
                    <p:nvPicPr>
                      <p:cNvPr id="23560" name="Object 7">
                        <a:extLst>
                          <a:ext uri="{FF2B5EF4-FFF2-40B4-BE49-F238E27FC236}">
                            <a16:creationId xmlns:a16="http://schemas.microsoft.com/office/drawing/2014/main" id="{DA927A10-5468-CA49-91B0-D78575955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100637"/>
                        <a:ext cx="6840538" cy="328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1" name="Rectangle 8">
            <a:extLst>
              <a:ext uri="{FF2B5EF4-FFF2-40B4-BE49-F238E27FC236}">
                <a16:creationId xmlns:a16="http://schemas.microsoft.com/office/drawing/2014/main" id="{87264B84-8121-3341-BE80-D08AE1D5A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41950"/>
            <a:ext cx="73437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3.2. </a:t>
            </a:r>
            <a:r>
              <a:rPr lang="zh-CN" altLang="en-US" sz="2400"/>
              <a:t>解得</a:t>
            </a:r>
            <a:r>
              <a:rPr lang="en-US" altLang="zh-CN" sz="2400"/>
              <a:t> y=4.99998e-1</a:t>
            </a:r>
            <a:r>
              <a:rPr lang="zh-CN" altLang="en-US" sz="2400"/>
              <a:t>，带入方程</a:t>
            </a:r>
            <a:r>
              <a:rPr lang="en-US" altLang="zh-CN" sz="2400"/>
              <a:t>(2)</a:t>
            </a:r>
            <a:r>
              <a:rPr lang="zh-CN" altLang="en-US" sz="2400"/>
              <a:t>，求得</a:t>
            </a:r>
            <a:endParaRPr lang="en-US" altLang="zh-CN" sz="2400"/>
          </a:p>
        </p:txBody>
      </p:sp>
      <p:graphicFrame>
        <p:nvGraphicFramePr>
          <p:cNvPr id="23562" name="Object 9">
            <a:extLst>
              <a:ext uri="{FF2B5EF4-FFF2-40B4-BE49-F238E27FC236}">
                <a16:creationId xmlns:a16="http://schemas.microsoft.com/office/drawing/2014/main" id="{EFA1B698-8D12-074A-A38B-18FCC8E3DF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114979"/>
              </p:ext>
            </p:extLst>
          </p:nvPr>
        </p:nvGraphicFramePr>
        <p:xfrm>
          <a:off x="755650" y="5975350"/>
          <a:ext cx="7777163" cy="385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9" name="Equation" r:id="rId10" imgW="3505200" imgH="177800" progId="Equation.3">
                  <p:embed/>
                </p:oleObj>
              </mc:Choice>
              <mc:Fallback>
                <p:oleObj name="Equation" r:id="rId10" imgW="3505200" imgH="177800" progId="Equation.3">
                  <p:embed/>
                  <p:pic>
                    <p:nvPicPr>
                      <p:cNvPr id="23562" name="Object 9">
                        <a:extLst>
                          <a:ext uri="{FF2B5EF4-FFF2-40B4-BE49-F238E27FC236}">
                            <a16:creationId xmlns:a16="http://schemas.microsoft.com/office/drawing/2014/main" id="{EFA1B698-8D12-074A-A38B-18FCC8E3DF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975350"/>
                        <a:ext cx="7777163" cy="385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C60CF7C-9BB4-A74D-9011-B9B79DDEE7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1295400"/>
            <a:ext cx="6337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1. </a:t>
            </a:r>
            <a:r>
              <a:rPr lang="zh-CN" altLang="en-US" sz="2400"/>
              <a:t>方程</a:t>
            </a:r>
            <a:r>
              <a:rPr lang="en-US" altLang="zh-CN" sz="2400"/>
              <a:t>(1)</a:t>
            </a:r>
            <a:r>
              <a:rPr lang="zh-CN" altLang="en-US" sz="2400"/>
              <a:t>两边都＊</a:t>
            </a:r>
            <a:r>
              <a:rPr lang="en-US" altLang="zh-CN" sz="2400"/>
              <a:t>1.00000e5, </a:t>
            </a:r>
            <a:r>
              <a:rPr lang="zh-CN" altLang="en-US" sz="2400"/>
              <a:t>得到新的方程组</a:t>
            </a:r>
            <a:endParaRPr lang="en-US" altLang="zh-CN" sz="240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8129CD2-52C4-3047-A62E-DBE8598A2F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064567"/>
              </p:ext>
            </p:extLst>
          </p:nvPr>
        </p:nvGraphicFramePr>
        <p:xfrm>
          <a:off x="2555875" y="4248150"/>
          <a:ext cx="4176713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60" name="Equation" r:id="rId12" imgW="1524000" imgH="203200" progId="Equation.3">
                  <p:embed/>
                </p:oleObj>
              </mc:Choice>
              <mc:Fallback>
                <p:oleObj name="Equation" r:id="rId12" imgW="1524000" imgH="203200" progId="Equation.3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8129CD2-52C4-3047-A62E-DBE8598A2F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4248150"/>
                        <a:ext cx="4176713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1B98851-82AA-5C4B-84B4-9FA4DFCE3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3816350"/>
            <a:ext cx="6858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/>
              <a:t>计算后保留小数点后</a:t>
            </a:r>
            <a:r>
              <a:rPr lang="en-US" altLang="zh-CN" sz="2400"/>
              <a:t>5</a:t>
            </a:r>
            <a:r>
              <a:rPr lang="zh-CN" altLang="en-US" sz="2400"/>
              <a:t>位有效数字（四舍五入）</a:t>
            </a:r>
            <a:endParaRPr lang="en-US" altLang="zh-CN" sz="240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55724C4-02F0-9643-B836-937DB69FADB8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计算机上求解过程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4685A573-0415-8346-A8CE-66BB61E2B1F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82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7" grpId="0"/>
      <p:bldP spid="23559" grpId="0"/>
      <p:bldP spid="23561" grpId="0"/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>
            <a:extLst>
              <a:ext uri="{FF2B5EF4-FFF2-40B4-BE49-F238E27FC236}">
                <a16:creationId xmlns:a16="http://schemas.microsoft.com/office/drawing/2014/main" id="{8A647CE4-EFF9-2A46-8BA0-27558EC4F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9" y="1318184"/>
            <a:ext cx="8077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b="1" dirty="0">
                <a:latin typeface="Arial" panose="020B0604020202020204" pitchFamily="34" charset="0"/>
              </a:rPr>
              <a:t> 《</a:t>
            </a:r>
            <a:r>
              <a:rPr lang="zh-CN" altLang="en-US" b="1" dirty="0">
                <a:latin typeface="Arial" panose="020B0604020202020204" pitchFamily="34" charset="0"/>
              </a:rPr>
              <a:t>数值计算方法</a:t>
            </a:r>
            <a:r>
              <a:rPr lang="en-US" altLang="zh-CN" b="1" dirty="0">
                <a:latin typeface="Arial" panose="020B0604020202020204" pitchFamily="34" charset="0"/>
              </a:rPr>
              <a:t>》</a:t>
            </a:r>
            <a:r>
              <a:rPr lang="zh-CN" altLang="en-US" b="1" dirty="0">
                <a:latin typeface="Arial" panose="020B0604020202020204" pitchFamily="34" charset="0"/>
              </a:rPr>
              <a:t>，</a:t>
            </a:r>
            <a:r>
              <a:rPr lang="zh-CN" altLang="en-US" sz="2400" b="1" dirty="0">
                <a:latin typeface="Arial" panose="020B0604020202020204" pitchFamily="34" charset="0"/>
              </a:rPr>
              <a:t>黄云清等编 </a:t>
            </a:r>
            <a:r>
              <a:rPr lang="en-US" altLang="zh-CN" sz="2400" b="1" dirty="0">
                <a:latin typeface="Arial" panose="020B0604020202020204" pitchFamily="34" charset="0"/>
              </a:rPr>
              <a:t>,</a:t>
            </a:r>
            <a:r>
              <a:rPr lang="zh-CN" altLang="en-US" sz="2400" b="1" dirty="0">
                <a:latin typeface="Arial" panose="020B0604020202020204" pitchFamily="34" charset="0"/>
              </a:rPr>
              <a:t>科学出版社</a:t>
            </a:r>
            <a:endParaRPr lang="en-US" altLang="zh-CN" sz="2400" b="1" dirty="0">
              <a:latin typeface="Arial" panose="020B0604020202020204" pitchFamily="34" charset="0"/>
            </a:endParaRPr>
          </a:p>
        </p:txBody>
      </p:sp>
      <p:pic>
        <p:nvPicPr>
          <p:cNvPr id="43010" name="Picture 4">
            <a:extLst>
              <a:ext uri="{FF2B5EF4-FFF2-40B4-BE49-F238E27FC236}">
                <a16:creationId xmlns:a16="http://schemas.microsoft.com/office/drawing/2014/main" id="{E2D2F2A2-0590-564D-A44E-7FB76CCB5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1931988"/>
            <a:ext cx="3455988" cy="488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C199732-A8F6-7948-91E0-76546E2C1AE3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教材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7C885504-CC88-9744-BCE0-22114EB0FA3E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70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3">
            <a:extLst>
              <a:ext uri="{FF2B5EF4-FFF2-40B4-BE49-F238E27FC236}">
                <a16:creationId xmlns:a16="http://schemas.microsoft.com/office/drawing/2014/main" id="{E98E96A6-23C5-8243-B20C-850C6B781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416308"/>
            <a:ext cx="8276682" cy="483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660400" indent="-6604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800" b="1" dirty="0">
                <a:latin typeface="Arial" panose="020B0604020202020204" pitchFamily="34" charset="0"/>
              </a:rPr>
              <a:t>《</a:t>
            </a:r>
            <a:r>
              <a:rPr lang="zh-CN" altLang="en-US" sz="2800" b="1" dirty="0">
                <a:latin typeface="Arial" panose="020B0604020202020204" pitchFamily="34" charset="0"/>
              </a:rPr>
              <a:t>计算方法</a:t>
            </a:r>
            <a:r>
              <a:rPr lang="en-US" altLang="zh-CN" sz="2800" b="1" dirty="0">
                <a:latin typeface="Arial" panose="020B0604020202020204" pitchFamily="34" charset="0"/>
              </a:rPr>
              <a:t>》</a:t>
            </a:r>
            <a:r>
              <a:rPr lang="zh-CN" altLang="en-US" sz="2800" b="1" dirty="0">
                <a:latin typeface="Arial" panose="020B0604020202020204" pitchFamily="34" charset="0"/>
              </a:rPr>
              <a:t>，崔国华编</a:t>
            </a:r>
            <a:r>
              <a:rPr lang="zh-CN" altLang="en-US" sz="2800" dirty="0">
                <a:solidFill>
                  <a:srgbClr val="0033CC"/>
                </a:solidFill>
              </a:rPr>
              <a:t> </a:t>
            </a:r>
            <a:r>
              <a:rPr lang="en-US" altLang="zh-CN" sz="2800" b="1" dirty="0">
                <a:latin typeface="Arial" panose="020B0604020202020204" pitchFamily="34" charset="0"/>
              </a:rPr>
              <a:t>, </a:t>
            </a:r>
            <a:r>
              <a:rPr lang="zh-CN" altLang="en-US" sz="2800" b="1" dirty="0">
                <a:latin typeface="Arial" panose="020B0604020202020204" pitchFamily="34" charset="0"/>
              </a:rPr>
              <a:t>华中科技大学出版社</a:t>
            </a:r>
            <a:endParaRPr lang="en-US" altLang="zh-CN" sz="2800" b="1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 typeface="Wingdings" pitchFamily="2" charset="2"/>
              <a:buChar char="Ø"/>
            </a:pPr>
            <a:r>
              <a:rPr lang="en-US" altLang="zh-CN" sz="2800" b="1" dirty="0">
                <a:latin typeface="Arial" panose="020B0604020202020204" pitchFamily="34" charset="0"/>
                <a:sym typeface="Symbol" pitchFamily="2" charset="2"/>
              </a:rPr>
              <a:t>《</a:t>
            </a:r>
            <a:r>
              <a:rPr lang="zh-CN" altLang="en-US" sz="2800" b="1" dirty="0">
                <a:latin typeface="Arial" panose="020B0604020202020204" pitchFamily="34" charset="0"/>
                <a:sym typeface="Symbol" pitchFamily="2" charset="2"/>
              </a:rPr>
              <a:t>数值分析（第</a:t>
            </a:r>
            <a:r>
              <a:rPr lang="en-US" altLang="zh-CN" sz="2800" b="1" dirty="0">
                <a:latin typeface="Arial" panose="020B0604020202020204" pitchFamily="34" charset="0"/>
                <a:sym typeface="Symbol" pitchFamily="2" charset="2"/>
              </a:rPr>
              <a:t>4</a:t>
            </a:r>
            <a:r>
              <a:rPr lang="zh-CN" altLang="en-US" sz="2800" b="1" dirty="0">
                <a:latin typeface="Arial" panose="020B0604020202020204" pitchFamily="34" charset="0"/>
                <a:sym typeface="Symbol" pitchFamily="2" charset="2"/>
              </a:rPr>
              <a:t>版）</a:t>
            </a:r>
            <a:r>
              <a:rPr lang="en-US" altLang="zh-CN" sz="2800" b="1" dirty="0">
                <a:latin typeface="Arial" panose="020B0604020202020204" pitchFamily="34" charset="0"/>
                <a:sym typeface="Symbol" pitchFamily="2" charset="2"/>
              </a:rPr>
              <a:t>》</a:t>
            </a:r>
            <a:r>
              <a:rPr lang="zh-CN" altLang="en-US" sz="2800" b="1" dirty="0">
                <a:latin typeface="Arial" panose="020B0604020202020204" pitchFamily="34" charset="0"/>
                <a:sym typeface="Symbol" pitchFamily="2" charset="2"/>
              </a:rPr>
              <a:t>，李庆扬、王能超、易大义，</a:t>
            </a:r>
            <a:r>
              <a:rPr lang="en-US" altLang="zh-CN" sz="2800" b="1" dirty="0">
                <a:latin typeface="Arial" panose="020B0604020202020204" pitchFamily="34" charset="0"/>
                <a:sym typeface="Symbol" pitchFamily="2" charset="2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sym typeface="Symbol" pitchFamily="2" charset="2"/>
              </a:rPr>
              <a:t>清华大学出版社</a:t>
            </a: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zh-CN" sz="2800" b="1" dirty="0">
                <a:sym typeface="Wingdings" pitchFamily="2" charset="2"/>
              </a:rPr>
              <a:t> </a:t>
            </a:r>
            <a:r>
              <a:rPr lang="en-US" altLang="zh-CN" sz="2800" b="1" dirty="0">
                <a:latin typeface="Arial" panose="020B0604020202020204" pitchFamily="34" charset="0"/>
              </a:rPr>
              <a:t>《</a:t>
            </a:r>
            <a:r>
              <a:rPr lang="zh-CN" altLang="en-US" sz="2800" b="1" dirty="0"/>
              <a:t>数值分析学习辅导习题解析</a:t>
            </a:r>
            <a:r>
              <a:rPr lang="en-US" altLang="zh-CN" sz="2800" b="1" dirty="0">
                <a:latin typeface="Arial" panose="020B0604020202020204" pitchFamily="34" charset="0"/>
              </a:rPr>
              <a:t>》</a:t>
            </a:r>
            <a:r>
              <a:rPr lang="zh-CN" altLang="en-US" sz="2800" b="1" dirty="0"/>
              <a:t>，李红，徐长发，华中科技大学出版社</a:t>
            </a:r>
            <a:endParaRPr lang="zh-CN" altLang="en-US" sz="2800" b="1" dirty="0"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800" b="1" dirty="0">
                <a:sym typeface="Wingdings" pitchFamily="2" charset="2"/>
              </a:rPr>
              <a:t>  </a:t>
            </a:r>
            <a:r>
              <a:rPr lang="en-US" altLang="zh-CN" sz="2800" b="1" dirty="0">
                <a:latin typeface="Arial" panose="020B0604020202020204" pitchFamily="34" charset="0"/>
              </a:rPr>
              <a:t>《</a:t>
            </a:r>
            <a:r>
              <a:rPr lang="en-US" altLang="zh-CN" sz="2800" b="1" dirty="0">
                <a:latin typeface="Arial" panose="020B0604020202020204" pitchFamily="34" charset="0"/>
                <a:sym typeface="Wingdings" pitchFamily="2" charset="2"/>
              </a:rPr>
              <a:t>Numerical Analysis</a:t>
            </a:r>
            <a:r>
              <a:rPr lang="en-US" altLang="zh-CN" sz="2800" b="1" dirty="0">
                <a:latin typeface="Arial" panose="020B0604020202020204" pitchFamily="34" charset="0"/>
              </a:rPr>
              <a:t>》</a:t>
            </a:r>
            <a:r>
              <a:rPr lang="en-US" altLang="zh-CN" sz="2800" b="1" dirty="0">
                <a:latin typeface="Arial" panose="020B0604020202020204" pitchFamily="34" charset="0"/>
                <a:sym typeface="Wingdings" pitchFamily="2" charset="2"/>
              </a:rPr>
              <a:t>  (Seventh Edition)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zh-CN" sz="2800" b="1" i="1" dirty="0">
                <a:sym typeface="Wingdings" pitchFamily="2" charset="2"/>
              </a:rPr>
              <a:t>Richard L. Burden &amp; J. Douglas </a:t>
            </a:r>
            <a:r>
              <a:rPr lang="en-US" altLang="zh-CN" sz="2800" b="1" i="1" dirty="0" err="1">
                <a:sym typeface="Wingdings" pitchFamily="2" charset="2"/>
              </a:rPr>
              <a:t>Faires</a:t>
            </a:r>
            <a:r>
              <a:rPr lang="en-US" altLang="zh-CN" sz="2800" b="1" i="1" dirty="0">
                <a:sym typeface="Wingdings" pitchFamily="2" charset="2"/>
              </a:rPr>
              <a:t>  </a:t>
            </a:r>
            <a:endParaRPr lang="zh-CN" altLang="ja-JP" sz="2800" b="1" dirty="0">
              <a:sym typeface="Wingdings" pitchFamily="2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ym typeface="Wingdings" pitchFamily="2" charset="2"/>
              </a:rPr>
              <a:t>  </a:t>
            </a:r>
            <a:r>
              <a:rPr lang="en-US" altLang="zh-CN" sz="2800" b="1" dirty="0">
                <a:latin typeface="Arial" panose="020B0604020202020204" pitchFamily="34" charset="0"/>
              </a:rPr>
              <a:t>《</a:t>
            </a:r>
            <a:r>
              <a:rPr lang="zh-CN" altLang="en-US" sz="2800" b="1" dirty="0">
                <a:sym typeface="Wingdings" pitchFamily="2" charset="2"/>
              </a:rPr>
              <a:t>数值方法</a:t>
            </a:r>
            <a:r>
              <a:rPr lang="en-US" altLang="zh-CN" sz="2800" b="1" dirty="0">
                <a:latin typeface="Arial" panose="020B0604020202020204" pitchFamily="34" charset="0"/>
              </a:rPr>
              <a:t>》</a:t>
            </a:r>
            <a:r>
              <a:rPr lang="zh-CN" altLang="en-US" sz="2800" b="1" dirty="0">
                <a:sym typeface="Wingdings" pitchFamily="2" charset="2"/>
              </a:rPr>
              <a:t>，</a:t>
            </a:r>
            <a:r>
              <a:rPr lang="en-US" altLang="zh-CN" sz="2800" b="1" dirty="0">
                <a:sym typeface="Wingdings" pitchFamily="2" charset="2"/>
              </a:rPr>
              <a:t>John H. Mathews, </a:t>
            </a:r>
            <a:r>
              <a:rPr lang="en-US" altLang="zh-CN" sz="2800" b="1" dirty="0" err="1">
                <a:sym typeface="Wingdings" pitchFamily="2" charset="2"/>
              </a:rPr>
              <a:t>Kurites</a:t>
            </a:r>
            <a:r>
              <a:rPr lang="en-US" altLang="zh-CN" sz="2800" b="1" dirty="0">
                <a:sym typeface="Wingdings" pitchFamily="2" charset="2"/>
              </a:rPr>
              <a:t> D. Fink  </a:t>
            </a:r>
            <a:r>
              <a:rPr lang="zh-CN" altLang="en-US" sz="2800" b="1" dirty="0">
                <a:sym typeface="Wingdings" pitchFamily="2" charset="2"/>
              </a:rPr>
              <a:t>著  （电子工业出版社）  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EB962A0-DEA7-534C-A7F9-1228D725106D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参考书目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Process 3">
            <a:extLst>
              <a:ext uri="{FF2B5EF4-FFF2-40B4-BE49-F238E27FC236}">
                <a16:creationId xmlns:a16="http://schemas.microsoft.com/office/drawing/2014/main" id="{D7CA6B5D-DEB8-1F47-9B49-6A96E9B36178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51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9103A3D0-950A-F840-8BAD-CAE71B5AD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762000"/>
            <a:ext cx="8305800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sym typeface="Webdings" pitchFamily="2" charset="2"/>
              </a:rPr>
              <a:t>             </a:t>
            </a:r>
            <a:r>
              <a:rPr lang="zh-CN" altLang="en-US" b="1">
                <a:sym typeface="Webdings" pitchFamily="2" charset="2"/>
              </a:rPr>
              <a:t>课程评分方法 </a:t>
            </a:r>
            <a:r>
              <a:rPr lang="en-US" altLang="zh-CN" sz="2800" b="1">
                <a:sym typeface="Webdings" pitchFamily="2" charset="2"/>
              </a:rPr>
              <a:t>(Grading Policies)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800" b="1">
              <a:sym typeface="Webdings" pitchFamily="2" charset="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ym typeface="Webdings" pitchFamily="2" charset="2"/>
              </a:rPr>
              <a:t>  </a:t>
            </a:r>
            <a:r>
              <a:rPr lang="en-US" altLang="zh-CN" sz="2800" b="1">
                <a:sym typeface="Wingdings" pitchFamily="2" charset="2"/>
              </a:rPr>
              <a:t> </a:t>
            </a:r>
            <a:r>
              <a:rPr lang="zh-CN" altLang="en-US" sz="2800" b="1">
                <a:sym typeface="Wingdings" pitchFamily="2" charset="2"/>
              </a:rPr>
              <a:t>成绩</a:t>
            </a:r>
            <a:r>
              <a:rPr lang="en-US" altLang="zh-CN" sz="2800" b="1">
                <a:sym typeface="Wingdings" pitchFamily="2" charset="2"/>
              </a:rPr>
              <a:t> (Lecture Grade) (100) 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ym typeface="Wingdings" pitchFamily="2" charset="2"/>
              </a:rPr>
              <a:t>       = </a:t>
            </a:r>
            <a:r>
              <a:rPr lang="zh-CN" altLang="en-US" sz="2800" b="1">
                <a:sym typeface="Wingdings" pitchFamily="2" charset="2"/>
              </a:rPr>
              <a:t>课堂表现</a:t>
            </a:r>
            <a:r>
              <a:rPr lang="zh-CN" altLang="ja-JP" sz="2800" b="1">
                <a:sym typeface="Wingdings" pitchFamily="2" charset="2"/>
              </a:rPr>
              <a:t> </a:t>
            </a:r>
            <a:r>
              <a:rPr lang="en-US" altLang="zh-CN" sz="2800" b="1">
                <a:sym typeface="Wingdings" pitchFamily="2" charset="2"/>
              </a:rPr>
              <a:t>(Attendence)(30)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>
                <a:sym typeface="Wingdings" pitchFamily="2" charset="2"/>
              </a:rPr>
              <a:t>          +</a:t>
            </a:r>
            <a:r>
              <a:rPr lang="zh-CN" altLang="en-US" sz="2800" b="1">
                <a:sym typeface="Wingdings" pitchFamily="2" charset="2"/>
              </a:rPr>
              <a:t>考试</a:t>
            </a:r>
            <a:r>
              <a:rPr lang="en-US" altLang="zh-CN" sz="2800" b="1">
                <a:sym typeface="Wingdings" pitchFamily="2" charset="2"/>
              </a:rPr>
              <a:t> (Final Exam) (70)</a:t>
            </a:r>
          </a:p>
        </p:txBody>
      </p:sp>
      <p:graphicFrame>
        <p:nvGraphicFramePr>
          <p:cNvPr id="45058" name="Object 6">
            <a:extLst>
              <a:ext uri="{FF2B5EF4-FFF2-40B4-BE49-F238E27FC236}">
                <a16:creationId xmlns:a16="http://schemas.microsoft.com/office/drawing/2014/main" id="{8C657E06-9D90-5A47-8560-7AC33C1672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7713" y="685800"/>
          <a:ext cx="728662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7" name="剪辑" r:id="rId5" imgW="14528800" imgH="20751800" progId="MS_ClipArt_Gallery.2">
                  <p:embed/>
                </p:oleObj>
              </mc:Choice>
              <mc:Fallback>
                <p:oleObj name="剪辑" r:id="rId5" imgW="14528800" imgH="20751800" progId="MS_ClipArt_Gallery.2">
                  <p:embed/>
                  <p:pic>
                    <p:nvPicPr>
                      <p:cNvPr id="45058" name="Object 6">
                        <a:extLst>
                          <a:ext uri="{FF2B5EF4-FFF2-40B4-BE49-F238E27FC236}">
                            <a16:creationId xmlns:a16="http://schemas.microsoft.com/office/drawing/2014/main" id="{8C657E06-9D90-5A47-8560-7AC33C1672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685800"/>
                        <a:ext cx="728662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11">
            <a:extLst>
              <a:ext uri="{FF2B5EF4-FFF2-40B4-BE49-F238E27FC236}">
                <a16:creationId xmlns:a16="http://schemas.microsoft.com/office/drawing/2014/main" id="{7D06EF75-E030-0C43-9919-4F13BEC62C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4700588"/>
          <a:ext cx="1570038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剪辑" r:id="rId7" imgW="23304500" imgH="19304000" progId="MS_ClipArt_Gallery.2">
                  <p:embed/>
                </p:oleObj>
              </mc:Choice>
              <mc:Fallback>
                <p:oleObj name="剪辑" r:id="rId7" imgW="23304500" imgH="19304000" progId="MS_ClipArt_Gallery.2">
                  <p:embed/>
                  <p:pic>
                    <p:nvPicPr>
                      <p:cNvPr id="4107" name="Object 11">
                        <a:extLst>
                          <a:ext uri="{FF2B5EF4-FFF2-40B4-BE49-F238E27FC236}">
                            <a16:creationId xmlns:a16="http://schemas.microsoft.com/office/drawing/2014/main" id="{7D06EF75-E030-0C43-9919-4F13BEC62C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700588"/>
                        <a:ext cx="1570038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Text Box 12">
            <a:extLst>
              <a:ext uri="{FF2B5EF4-FFF2-40B4-BE49-F238E27FC236}">
                <a16:creationId xmlns:a16="http://schemas.microsoft.com/office/drawing/2014/main" id="{B0D7754E-01BC-C248-9576-D442B2A9F6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313" y="4581525"/>
            <a:ext cx="5545137" cy="1311275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/>
              <a:t>注意</a:t>
            </a:r>
            <a:r>
              <a:rPr lang="en-US" altLang="zh-CN" b="1"/>
              <a:t>: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b="1"/>
              <a:t>不许随便缺课，注意课堂纪律</a:t>
            </a:r>
          </a:p>
        </p:txBody>
      </p:sp>
    </p:spTree>
    <p:extLst>
      <p:ext uri="{BB962C8B-B14F-4D97-AF65-F5344CB8AC3E}">
        <p14:creationId xmlns:p14="http://schemas.microsoft.com/office/powerpoint/2010/main" val="92586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REMIND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课程目标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52DF07-8C2C-514F-8F06-5B77F5D9BEFF}"/>
              </a:ext>
            </a:extLst>
          </p:cNvPr>
          <p:cNvSpPr txBox="1"/>
          <p:nvPr/>
        </p:nvSpPr>
        <p:spPr>
          <a:xfrm>
            <a:off x="312998" y="1066800"/>
            <a:ext cx="68580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授课课程</a:t>
            </a:r>
            <a:endParaRPr lang="en-US" altLang="zh-CN" sz="32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en-US" altLang="zh-CN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计算方法</a:t>
            </a:r>
            <a:r>
              <a:rPr lang="en-US" altLang="zh-CN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（又名“数值分析”）</a:t>
            </a:r>
            <a:endParaRPr lang="en-US" altLang="zh-CN" sz="3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0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目标：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求解工程实际中的</a:t>
            </a:r>
            <a:r>
              <a:rPr lang="zh-CN" altLang="en-US" sz="3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数学问题</a:t>
            </a:r>
            <a:endParaRPr lang="en-US" altLang="zh-CN" sz="30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/>
            <a:r>
              <a:rPr lang="zh-CN" altLang="en-US" sz="30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特点：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大量数学推导和计算，涉及建模</a:t>
            </a:r>
            <a:endParaRPr lang="en-US" altLang="zh-CN" sz="30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F392C1-A299-B64D-86DB-8DB1268EDACC}"/>
              </a:ext>
            </a:extLst>
          </p:cNvPr>
          <p:cNvSpPr txBox="1"/>
          <p:nvPr/>
        </p:nvSpPr>
        <p:spPr>
          <a:xfrm>
            <a:off x="254543" y="3657600"/>
            <a:ext cx="8356057" cy="1861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授课学生：</a:t>
            </a:r>
            <a:endParaRPr lang="en-US" altLang="zh-CN" sz="32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 </a:t>
            </a:r>
            <a:r>
              <a:rPr lang="zh-CN" altLang="en-CN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人工智能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与自动化学院</a:t>
            </a:r>
            <a:r>
              <a:rPr lang="zh-CN" altLang="en-US" sz="30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自动化专业大三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学生</a:t>
            </a:r>
            <a:endParaRPr lang="en-US" altLang="zh-CN" sz="3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0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已学过的相关课程</a:t>
            </a:r>
            <a:r>
              <a:rPr lang="zh-CN" altLang="en-US" sz="3000" b="1" dirty="0">
                <a:latin typeface="SimSun" panose="02010600030101010101" pitchFamily="2" charset="-122"/>
                <a:ea typeface="SimSun" panose="02010600030101010101" pitchFamily="2" charset="-122"/>
              </a:rPr>
              <a:t>：微积分、线性代数、概率论</a:t>
            </a:r>
            <a:endParaRPr lang="en-US" altLang="zh-CN" sz="30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160FDB-D429-0549-B5EA-2AC98849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143000"/>
            <a:ext cx="1938551" cy="27266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E6D59D-4595-2C4A-890D-0B9768603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5830189"/>
            <a:ext cx="1641627" cy="894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323313A-E1F0-5F48-B388-0FD375A4D2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313" y="5855940"/>
            <a:ext cx="2092174" cy="83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id="{AD309E45-7EA2-2149-9E8C-81A098CE5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827" y="5917789"/>
            <a:ext cx="2660347" cy="711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8872CB-51CB-B34C-8607-72D043677602}"/>
              </a:ext>
            </a:extLst>
          </p:cNvPr>
          <p:cNvSpPr/>
          <p:nvPr/>
        </p:nvSpPr>
        <p:spPr>
          <a:xfrm>
            <a:off x="3677033" y="5602300"/>
            <a:ext cx="1733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《</a:t>
            </a:r>
            <a:r>
              <a:rPr lang="zh-CN" altLang="en-US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计算方法</a:t>
            </a:r>
            <a:r>
              <a:rPr lang="en-US" altLang="zh-CN" sz="20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》</a:t>
            </a:r>
            <a:endParaRPr lang="en-CN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67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>
            <a:extLst>
              <a:ext uri="{FF2B5EF4-FFF2-40B4-BE49-F238E27FC236}">
                <a16:creationId xmlns:a16="http://schemas.microsoft.com/office/drawing/2014/main" id="{2752C6C6-2665-5E4E-A610-BDBD1A3DE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2590800"/>
            <a:ext cx="1009650" cy="100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图片 1">
            <a:extLst>
              <a:ext uri="{FF2B5EF4-FFF2-40B4-BE49-F238E27FC236}">
                <a16:creationId xmlns:a16="http://schemas.microsoft.com/office/drawing/2014/main" id="{1A45075E-68B3-6844-9C89-38A75FF57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2057400"/>
            <a:ext cx="21590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5A6AE-2BDB-CE4D-8791-D244CEEEF741}"/>
              </a:ext>
            </a:extLst>
          </p:cNvPr>
          <p:cNvSpPr txBox="1"/>
          <p:nvPr/>
        </p:nvSpPr>
        <p:spPr>
          <a:xfrm>
            <a:off x="1752600" y="5105400"/>
            <a:ext cx="6705600" cy="954088"/>
          </a:xfrm>
          <a:prstGeom prst="rect">
            <a:avLst/>
          </a:prstGeom>
          <a:noFill/>
          <a:ln w="38100">
            <a:solidFill>
              <a:schemeClr val="accent1">
                <a:shade val="50000"/>
              </a:schemeClr>
            </a:solidFill>
          </a:ln>
        </p:spPr>
        <p:txBody>
          <a:bodyPr>
            <a:spAutoFit/>
          </a:bodyPr>
          <a:lstStyle/>
          <a:p>
            <a:pPr marL="457200" indent="-457200" algn="just">
              <a:buFont typeface="Wingdings" pitchFamily="2" charset="2"/>
              <a:buChar char="Ø"/>
              <a:defRPr/>
            </a:pPr>
            <a:r>
              <a:rPr lang="zh-CN" altLang="en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低分辨率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图像放大后像素点之间的</a:t>
            </a:r>
            <a:r>
              <a:rPr lang="zh-CN" altLang="en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缺失值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如何填充？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9F56C3-FFF2-284F-9CD5-AE6E3E10E86C}"/>
              </a:ext>
            </a:extLst>
          </p:cNvPr>
          <p:cNvSpPr txBox="1"/>
          <p:nvPr/>
        </p:nvSpPr>
        <p:spPr>
          <a:xfrm>
            <a:off x="6248400" y="6178550"/>
            <a:ext cx="2057400" cy="646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36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插值</a:t>
            </a:r>
            <a:r>
              <a:rPr lang="zh-CN" altLang="en-US" sz="3600" dirty="0">
                <a:latin typeface="SimSun" panose="02010600030101010101" pitchFamily="2" charset="-122"/>
                <a:ea typeface="SimSun" panose="02010600030101010101" pitchFamily="2" charset="-122"/>
              </a:rPr>
              <a:t>问题</a:t>
            </a:r>
            <a:endParaRPr lang="en-US" altLang="zh-CN" sz="3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" name="图片 4">
            <a:extLst>
              <a:ext uri="{FF2B5EF4-FFF2-40B4-BE49-F238E27FC236}">
                <a16:creationId xmlns:a16="http://schemas.microsoft.com/office/drawing/2014/main" id="{4B53F2B4-90C6-D242-8E38-700E260D8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4445" r="23334" b="10001"/>
          <a:stretch>
            <a:fillRect/>
          </a:stretch>
        </p:blipFill>
        <p:spPr bwMode="auto">
          <a:xfrm>
            <a:off x="381000" y="5105400"/>
            <a:ext cx="925513" cy="139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A3CD86AD-1E9E-1E46-AAB5-F7A1C109E59B}"/>
              </a:ext>
            </a:extLst>
          </p:cNvPr>
          <p:cNvCxnSpPr>
            <a:cxnSpLocks/>
          </p:cNvCxnSpPr>
          <p:nvPr/>
        </p:nvCxnSpPr>
        <p:spPr>
          <a:xfrm>
            <a:off x="4191000" y="6096000"/>
            <a:ext cx="1981200" cy="442913"/>
          </a:xfrm>
          <a:prstGeom prst="bentConnector3">
            <a:avLst>
              <a:gd name="adj1" fmla="val 3050"/>
            </a:avLst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94C275D-4423-E845-8EF7-A3DDED979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238" y="1222375"/>
            <a:ext cx="36068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D0FD3F48-BFA1-7D43-B7CE-24949B0A0583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1: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图像的超分辨率显示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4" name="Process 13">
            <a:extLst>
              <a:ext uri="{FF2B5EF4-FFF2-40B4-BE49-F238E27FC236}">
                <a16:creationId xmlns:a16="http://schemas.microsoft.com/office/drawing/2014/main" id="{0CE84DB1-E38A-E441-BC11-2A780EB3631E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1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>
            <a:extLst>
              <a:ext uri="{FF2B5EF4-FFF2-40B4-BE49-F238E27FC236}">
                <a16:creationId xmlns:a16="http://schemas.microsoft.com/office/drawing/2014/main" id="{73A5B950-2F3C-9C4A-90BA-DE85523FE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087" y="1464078"/>
            <a:ext cx="6792913" cy="5255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B0732F1-0971-6844-B6EE-3977BEFD84E2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2: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语音变调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9A4ED393-031E-C740-B83A-845D96CD2DF6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8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ED2E7164-2A10-B745-82A0-F01DCFD8C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25538"/>
            <a:ext cx="789940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A77CF91-330B-A84B-BAE6-24B4F57A3CB9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3: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自动驾驶汽车定位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3E51A984-0638-7048-9DD2-84EFAD4ACB94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57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D9DA16-EA95-5049-A54E-67CA14B3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16563"/>
            <a:ext cx="82804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endParaRPr lang="zh-TW" altLang="en-US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4C4F64-AB97-134A-8ACB-4551CF910D83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6: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计算机如何开根号？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4A167FC6-2B36-7F40-90C3-6DD64C59B28D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E50367-913B-B84F-A511-EBB5BF9756B3}"/>
                  </a:ext>
                </a:extLst>
              </p:cNvPr>
              <p:cNvSpPr txBox="1"/>
              <p:nvPr/>
            </p:nvSpPr>
            <p:spPr>
              <a:xfrm>
                <a:off x="1447800" y="3503188"/>
                <a:ext cx="1217833" cy="412870"/>
              </a:xfrm>
              <a:prstGeom prst="rect">
                <a:avLst/>
              </a:prstGeom>
              <a:noFill/>
              <a:ln w="381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e>
                      </m:rad>
                    </m:oMath>
                  </m:oMathPara>
                </a14:m>
                <a:endParaRPr lang="en-CN" sz="24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E50367-913B-B84F-A511-EBB5BF975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3503188"/>
                <a:ext cx="1217833" cy="412870"/>
              </a:xfrm>
              <a:prstGeom prst="rect">
                <a:avLst/>
              </a:prstGeom>
              <a:blipFill>
                <a:blip r:embed="rId2"/>
                <a:stretch>
                  <a:fillRect l="-2000" r="-4000" b="-2778"/>
                </a:stretch>
              </a:blipFill>
              <a:ln w="381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1425C380-330D-2942-9F22-34AE61195AF7}"/>
              </a:ext>
            </a:extLst>
          </p:cNvPr>
          <p:cNvSpPr/>
          <p:nvPr/>
        </p:nvSpPr>
        <p:spPr>
          <a:xfrm>
            <a:off x="3499984" y="3557617"/>
            <a:ext cx="381000" cy="206435"/>
          </a:xfrm>
          <a:prstGeom prst="rightArrow">
            <a:avLst/>
          </a:prstGeom>
          <a:solidFill>
            <a:srgbClr val="00B0F0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20482" name="Picture 2" descr="Computer Cartoon Images, Stock Photos &amp; Vectors | Shutterstock">
            <a:extLst>
              <a:ext uri="{FF2B5EF4-FFF2-40B4-BE49-F238E27FC236}">
                <a16:creationId xmlns:a16="http://schemas.microsoft.com/office/drawing/2014/main" id="{1DC5EC18-9DE7-384B-A533-6E06723AC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28"/>
          <a:stretch/>
        </p:blipFill>
        <p:spPr bwMode="auto">
          <a:xfrm>
            <a:off x="4582886" y="2203570"/>
            <a:ext cx="33909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37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9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>
            <a:extLst>
              <a:ext uri="{FF2B5EF4-FFF2-40B4-BE49-F238E27FC236}">
                <a16:creationId xmlns:a16="http://schemas.microsoft.com/office/drawing/2014/main" id="{7D000ED0-BA37-4E44-8729-22CEEAC93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10088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2B77D11-DF67-FE48-A21F-C4FFBC2EF96B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5:GPS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定位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Process 4">
            <a:extLst>
              <a:ext uri="{FF2B5EF4-FFF2-40B4-BE49-F238E27FC236}">
                <a16:creationId xmlns:a16="http://schemas.microsoft.com/office/drawing/2014/main" id="{B9CD0839-35AC-0A45-9805-F6E17CC0D733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09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>
            <a:extLst>
              <a:ext uri="{FF2B5EF4-FFF2-40B4-BE49-F238E27FC236}">
                <a16:creationId xmlns:a16="http://schemas.microsoft.com/office/drawing/2014/main" id="{4FA6AEF2-1482-EC4B-9C03-764001FBF2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05102"/>
            <a:ext cx="6377180" cy="4690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D9DA16-EA95-5049-A54E-67CA14B3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5516563"/>
            <a:ext cx="8280400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Wingdings" pitchFamily="2" charset="2"/>
              <a:buChar char="Ø"/>
            </a:pPr>
            <a:endParaRPr lang="zh-TW" altLang="en-US" sz="24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4C4F64-AB97-134A-8ACB-4551CF910D83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实例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6: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网页排序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7" name="Process 6">
            <a:extLst>
              <a:ext uri="{FF2B5EF4-FFF2-40B4-BE49-F238E27FC236}">
                <a16:creationId xmlns:a16="http://schemas.microsoft.com/office/drawing/2014/main" id="{4A167FC6-2B36-7F40-90C3-6DD64C59B28D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0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实际问题求解流程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4" name="Oval 7">
            <a:extLst>
              <a:ext uri="{FF2B5EF4-FFF2-40B4-BE49-F238E27FC236}">
                <a16:creationId xmlns:a16="http://schemas.microsoft.com/office/drawing/2014/main" id="{A77E38E3-7F83-184D-BA8D-2928AEA52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662" y="2362200"/>
            <a:ext cx="1125538" cy="1109663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D8D8D8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应用</a:t>
            </a:r>
            <a:endParaRPr lang="en-US" altLang="zh-CN" sz="2800" b="1" dirty="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问题</a:t>
            </a:r>
          </a:p>
        </p:txBody>
      </p:sp>
      <p:sp>
        <p:nvSpPr>
          <p:cNvPr id="45" name="AutoShape 10">
            <a:extLst>
              <a:ext uri="{FF2B5EF4-FFF2-40B4-BE49-F238E27FC236}">
                <a16:creationId xmlns:a16="http://schemas.microsoft.com/office/drawing/2014/main" id="{B10938F2-087F-344F-AAD6-394163D4A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0310" y="2819400"/>
            <a:ext cx="931490" cy="228600"/>
          </a:xfrm>
          <a:prstGeom prst="rightArrow">
            <a:avLst>
              <a:gd name="adj1" fmla="val 50000"/>
              <a:gd name="adj2" fmla="val 122494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46" name="Group 67">
            <a:extLst>
              <a:ext uri="{FF2B5EF4-FFF2-40B4-BE49-F238E27FC236}">
                <a16:creationId xmlns:a16="http://schemas.microsoft.com/office/drawing/2014/main" id="{63D2270F-7F98-F147-B066-6969B1B174B1}"/>
              </a:ext>
            </a:extLst>
          </p:cNvPr>
          <p:cNvGrpSpPr>
            <a:grpSpLocks/>
          </p:cNvGrpSpPr>
          <p:nvPr/>
        </p:nvGrpSpPr>
        <p:grpSpPr bwMode="auto">
          <a:xfrm>
            <a:off x="3055224" y="2374581"/>
            <a:ext cx="1669176" cy="922319"/>
            <a:chOff x="432" y="1440"/>
            <a:chExt cx="2689" cy="1200"/>
          </a:xfrm>
        </p:grpSpPr>
        <p:sp>
          <p:nvSpPr>
            <p:cNvPr id="47" name="AutoShape 11">
              <a:extLst>
                <a:ext uri="{FF2B5EF4-FFF2-40B4-BE49-F238E27FC236}">
                  <a16:creationId xmlns:a16="http://schemas.microsoft.com/office/drawing/2014/main" id="{9DFBAA8B-5052-BB4D-AB90-F3AC157869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48" name="Rectangle 44">
              <a:extLst>
                <a:ext uri="{FF2B5EF4-FFF2-40B4-BE49-F238E27FC236}">
                  <a16:creationId xmlns:a16="http://schemas.microsoft.com/office/drawing/2014/main" id="{201689A1-FB62-A74E-BB70-F18F7DE11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" y="1815"/>
              <a:ext cx="2484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数学模型</a:t>
              </a:r>
            </a:p>
          </p:txBody>
        </p:sp>
      </p:grpSp>
      <p:sp>
        <p:nvSpPr>
          <p:cNvPr id="49" name="AutoShape 10">
            <a:extLst>
              <a:ext uri="{FF2B5EF4-FFF2-40B4-BE49-F238E27FC236}">
                <a16:creationId xmlns:a16="http://schemas.microsoft.com/office/drawing/2014/main" id="{7C7DF57E-DAAC-274A-8418-8EAE8B638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2819400"/>
            <a:ext cx="917575" cy="213100"/>
          </a:xfrm>
          <a:prstGeom prst="rightArrow">
            <a:avLst>
              <a:gd name="adj1" fmla="val 50000"/>
              <a:gd name="adj2" fmla="val 122494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50" name="AutoShape 49">
            <a:extLst>
              <a:ext uri="{FF2B5EF4-FFF2-40B4-BE49-F238E27FC236}">
                <a16:creationId xmlns:a16="http://schemas.microsoft.com/office/drawing/2014/main" id="{58991E87-1658-7841-BC58-2E7EB3D9045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809115" y="3444183"/>
            <a:ext cx="523220" cy="184150"/>
          </a:xfrm>
          <a:prstGeom prst="rightArrow">
            <a:avLst>
              <a:gd name="adj1" fmla="val 50000"/>
              <a:gd name="adj2" fmla="val 83336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grpSp>
        <p:nvGrpSpPr>
          <p:cNvPr id="51" name="Group 67">
            <a:extLst>
              <a:ext uri="{FF2B5EF4-FFF2-40B4-BE49-F238E27FC236}">
                <a16:creationId xmlns:a16="http://schemas.microsoft.com/office/drawing/2014/main" id="{8A76E920-3766-6A49-BE90-0CE0470F3A92}"/>
              </a:ext>
            </a:extLst>
          </p:cNvPr>
          <p:cNvGrpSpPr>
            <a:grpSpLocks/>
          </p:cNvGrpSpPr>
          <p:nvPr/>
        </p:nvGrpSpPr>
        <p:grpSpPr bwMode="auto">
          <a:xfrm>
            <a:off x="5698397" y="2484333"/>
            <a:ext cx="2378803" cy="812566"/>
            <a:chOff x="432" y="1440"/>
            <a:chExt cx="2689" cy="1200"/>
          </a:xfrm>
        </p:grpSpPr>
        <p:sp>
          <p:nvSpPr>
            <p:cNvPr id="52" name="AutoShape 11">
              <a:extLst>
                <a:ext uri="{FF2B5EF4-FFF2-40B4-BE49-F238E27FC236}">
                  <a16:creationId xmlns:a16="http://schemas.microsoft.com/office/drawing/2014/main" id="{32F8040F-94A1-FD42-9A99-678C9E9FC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53" name="Rectangle 44">
              <a:extLst>
                <a:ext uri="{FF2B5EF4-FFF2-40B4-BE49-F238E27FC236}">
                  <a16:creationId xmlns:a16="http://schemas.microsoft.com/office/drawing/2014/main" id="{76851430-4F5B-114E-90C0-0B3580145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815"/>
              <a:ext cx="2540" cy="5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计算模型</a:t>
              </a:r>
            </a:p>
          </p:txBody>
        </p:sp>
      </p:grpSp>
      <p:grpSp>
        <p:nvGrpSpPr>
          <p:cNvPr id="54" name="Group 67">
            <a:extLst>
              <a:ext uri="{FF2B5EF4-FFF2-40B4-BE49-F238E27FC236}">
                <a16:creationId xmlns:a16="http://schemas.microsoft.com/office/drawing/2014/main" id="{0C3A1DFE-31A1-FA45-9301-75F7D7AE82B8}"/>
              </a:ext>
            </a:extLst>
          </p:cNvPr>
          <p:cNvGrpSpPr>
            <a:grpSpLocks/>
          </p:cNvGrpSpPr>
          <p:nvPr/>
        </p:nvGrpSpPr>
        <p:grpSpPr bwMode="auto">
          <a:xfrm>
            <a:off x="5791201" y="3920984"/>
            <a:ext cx="2514599" cy="1058526"/>
            <a:chOff x="432" y="1440"/>
            <a:chExt cx="2689" cy="1200"/>
          </a:xfrm>
        </p:grpSpPr>
        <p:sp>
          <p:nvSpPr>
            <p:cNvPr id="55" name="AutoShape 11">
              <a:extLst>
                <a:ext uri="{FF2B5EF4-FFF2-40B4-BE49-F238E27FC236}">
                  <a16:creationId xmlns:a16="http://schemas.microsoft.com/office/drawing/2014/main" id="{7BC68F76-8FE8-7147-A18B-406427FE0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440"/>
              <a:ext cx="2689" cy="1200"/>
            </a:xfrm>
            <a:prstGeom prst="bevel">
              <a:avLst>
                <a:gd name="adj" fmla="val 8421"/>
              </a:avLst>
            </a:prstGeom>
            <a:gradFill rotWithShape="0">
              <a:gsLst>
                <a:gs pos="0">
                  <a:srgbClr val="D8D8D8"/>
                </a:gs>
                <a:gs pos="50000">
                  <a:srgbClr val="FFFFFF"/>
                </a:gs>
                <a:gs pos="100000">
                  <a:srgbClr val="D8D8D8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400"/>
            </a:p>
          </p:txBody>
        </p:sp>
        <p:sp>
          <p:nvSpPr>
            <p:cNvPr id="56" name="Rectangle 44">
              <a:extLst>
                <a:ext uri="{FF2B5EF4-FFF2-40B4-BE49-F238E27FC236}">
                  <a16:creationId xmlns:a16="http://schemas.microsoft.com/office/drawing/2014/main" id="{B18ADEB3-243C-4A43-8802-FA5D975C6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815"/>
              <a:ext cx="2540" cy="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 dirty="0"/>
                <a:t>计算实现</a:t>
              </a:r>
            </a:p>
          </p:txBody>
        </p:sp>
      </p:grpSp>
      <p:sp>
        <p:nvSpPr>
          <p:cNvPr id="58" name="Oval 7">
            <a:extLst>
              <a:ext uri="{FF2B5EF4-FFF2-40B4-BE49-F238E27FC236}">
                <a16:creationId xmlns:a16="http://schemas.microsoft.com/office/drawing/2014/main" id="{9A5A5548-BB3A-DF45-90D5-AED7B5C22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5486400"/>
            <a:ext cx="1130300" cy="1093788"/>
          </a:xfrm>
          <a:prstGeom prst="ellipse">
            <a:avLst/>
          </a:prstGeom>
          <a:gradFill rotWithShape="0">
            <a:gsLst>
              <a:gs pos="0">
                <a:srgbClr val="FFFFFF"/>
              </a:gs>
              <a:gs pos="100000">
                <a:srgbClr val="D8D8D8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r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实际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/>
              <a:t>应用</a:t>
            </a:r>
          </a:p>
        </p:txBody>
      </p:sp>
      <p:sp>
        <p:nvSpPr>
          <p:cNvPr id="60" name="Bent-Up Arrow 28">
            <a:extLst>
              <a:ext uri="{FF2B5EF4-FFF2-40B4-BE49-F238E27FC236}">
                <a16:creationId xmlns:a16="http://schemas.microsoft.com/office/drawing/2014/main" id="{F5C17A25-8907-9F49-9EDB-761C15EC65A7}"/>
              </a:ext>
            </a:extLst>
          </p:cNvPr>
          <p:cNvSpPr>
            <a:spLocks/>
          </p:cNvSpPr>
          <p:nvPr/>
        </p:nvSpPr>
        <p:spPr bwMode="auto">
          <a:xfrm flipH="1">
            <a:off x="2209798" y="3032502"/>
            <a:ext cx="4893892" cy="2207850"/>
          </a:xfrm>
          <a:custGeom>
            <a:avLst/>
            <a:gdLst>
              <a:gd name="T0" fmla="*/ 0 w 4679950"/>
              <a:gd name="T1" fmla="*/ 2908013 h 3030537"/>
              <a:gd name="T2" fmla="*/ 4506346 w 4679950"/>
              <a:gd name="T3" fmla="*/ 2908013 h 3030537"/>
              <a:gd name="T4" fmla="*/ 4506346 w 4679950"/>
              <a:gd name="T5" fmla="*/ 245473 h 3030537"/>
              <a:gd name="T6" fmla="*/ 4455266 w 4679950"/>
              <a:gd name="T7" fmla="*/ 245473 h 3030537"/>
              <a:gd name="T8" fmla="*/ 4567608 w 4679950"/>
              <a:gd name="T9" fmla="*/ 0 h 3030537"/>
              <a:gd name="T10" fmla="*/ 4679950 w 4679950"/>
              <a:gd name="T11" fmla="*/ 245473 h 3030537"/>
              <a:gd name="T12" fmla="*/ 4628870 w 4679950"/>
              <a:gd name="T13" fmla="*/ 245473 h 3030537"/>
              <a:gd name="T14" fmla="*/ 4628870 w 4679950"/>
              <a:gd name="T15" fmla="*/ 3030538 h 3030537"/>
              <a:gd name="T16" fmla="*/ 0 w 4679950"/>
              <a:gd name="T17" fmla="*/ 3030538 h 3030537"/>
              <a:gd name="T18" fmla="*/ 0 w 4679950"/>
              <a:gd name="T19" fmla="*/ 2908013 h 3030537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679950" h="3030537">
                <a:moveTo>
                  <a:pt x="0" y="2908012"/>
                </a:moveTo>
                <a:lnTo>
                  <a:pt x="4506346" y="2908012"/>
                </a:lnTo>
                <a:lnTo>
                  <a:pt x="4506346" y="245473"/>
                </a:lnTo>
                <a:lnTo>
                  <a:pt x="4455266" y="245473"/>
                </a:lnTo>
                <a:lnTo>
                  <a:pt x="4567608" y="0"/>
                </a:lnTo>
                <a:lnTo>
                  <a:pt x="4679950" y="245473"/>
                </a:lnTo>
                <a:lnTo>
                  <a:pt x="4628870" y="245473"/>
                </a:lnTo>
                <a:lnTo>
                  <a:pt x="4628870" y="3030537"/>
                </a:lnTo>
                <a:lnTo>
                  <a:pt x="0" y="3030537"/>
                </a:lnTo>
                <a:lnTo>
                  <a:pt x="0" y="2908012"/>
                </a:lnTo>
                <a:close/>
              </a:path>
            </a:pathLst>
          </a:cu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lIns="0" rIns="0" anchor="ctr"/>
          <a:lstStyle/>
          <a:p>
            <a:endParaRPr lang="en-CN"/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065CF10F-48AE-D049-A5AE-E418E6173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8207" y="4148513"/>
            <a:ext cx="54420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400" b="1" dirty="0"/>
              <a:t>修正</a:t>
            </a:r>
            <a:endParaRPr lang="en-US" altLang="zh-CN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E3A1F9-CB1A-A840-A54D-B71C6E0D39BD}"/>
              </a:ext>
            </a:extLst>
          </p:cNvPr>
          <p:cNvSpPr txBox="1"/>
          <p:nvPr/>
        </p:nvSpPr>
        <p:spPr>
          <a:xfrm>
            <a:off x="284968" y="1066800"/>
            <a:ext cx="8528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采用</a:t>
            </a:r>
            <a:r>
              <a:rPr lang="zh-CN" altLang="en-CN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问题</a:t>
            </a:r>
            <a:r>
              <a:rPr lang="zh-CN" altLang="en-US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引领教学法，从</a:t>
            </a:r>
            <a:r>
              <a:rPr lang="zh-CN" altLang="en-US" sz="32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实际问题求解流程</a:t>
            </a:r>
            <a:r>
              <a:rPr lang="zh-CN" altLang="en-US" sz="3200" b="1" dirty="0">
                <a:latin typeface="SimSun" panose="02010600030101010101" pitchFamily="2" charset="-122"/>
                <a:ea typeface="SimSun" panose="02010600030101010101" pitchFamily="2" charset="-122"/>
              </a:rPr>
              <a:t>来设计教学</a:t>
            </a:r>
            <a:endParaRPr lang="en-US" altLang="zh-CN" sz="32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9" name="AutoShape 49">
            <a:extLst>
              <a:ext uri="{FF2B5EF4-FFF2-40B4-BE49-F238E27FC236}">
                <a16:creationId xmlns:a16="http://schemas.microsoft.com/office/drawing/2014/main" id="{662C03F8-D42E-B74B-A886-1B222DA9023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33105" y="5147560"/>
            <a:ext cx="441703" cy="170085"/>
          </a:xfrm>
          <a:prstGeom prst="rightArrow">
            <a:avLst>
              <a:gd name="adj1" fmla="val 50000"/>
              <a:gd name="adj2" fmla="val 83336"/>
            </a:avLst>
          </a:prstGeom>
          <a:solidFill>
            <a:schemeClr val="hlink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400"/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F88E53E0-2B67-694C-9A59-BEF54655F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953" y="1924802"/>
            <a:ext cx="3570848" cy="3086949"/>
          </a:xfrm>
          <a:prstGeom prst="rect">
            <a:avLst/>
          </a:prstGeom>
          <a:noFill/>
          <a:ln w="44450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3600" dirty="0">
              <a:solidFill>
                <a:srgbClr val="FF0000"/>
              </a:solidFill>
            </a:endParaRPr>
          </a:p>
        </p:txBody>
      </p:sp>
      <p:sp>
        <p:nvSpPr>
          <p:cNvPr id="23" name="TextBox 2">
            <a:extLst>
              <a:ext uri="{FF2B5EF4-FFF2-40B4-BE49-F238E27FC236}">
                <a16:creationId xmlns:a16="http://schemas.microsoft.com/office/drawing/2014/main" id="{30DA9D58-9DC5-684D-9221-770ED868F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2220218"/>
            <a:ext cx="796197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计算方法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27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9" grpId="0" animBg="1"/>
      <p:bldP spid="50" grpId="0" animBg="1"/>
      <p:bldP spid="58" grpId="0" animBg="1"/>
      <p:bldP spid="60" grpId="0" animBg="1"/>
      <p:bldP spid="61" grpId="0"/>
      <p:bldP spid="59" grpId="0" animBg="1"/>
      <p:bldP spid="22" grpId="0" animBg="1"/>
      <p:bldP spid="2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13079</TotalTime>
  <Words>704</Words>
  <Application>Microsoft Macintosh PowerPoint</Application>
  <PresentationFormat>On-screen Show (4:3)</PresentationFormat>
  <Paragraphs>130</Paragraphs>
  <Slides>18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宋体</vt:lpstr>
      <vt:lpstr>Arial</vt:lpstr>
      <vt:lpstr>Calibri</vt:lpstr>
      <vt:lpstr>Cambria Math</vt:lpstr>
      <vt:lpstr>楷体_GB2312</vt:lpstr>
      <vt:lpstr>Times New Roman</vt:lpstr>
      <vt:lpstr>Wingdings</vt:lpstr>
      <vt:lpstr>Office Theme</vt:lpstr>
      <vt:lpstr>Microsoft Clip Gallery</vt:lpstr>
      <vt:lpstr>Microsoft Equation</vt:lpstr>
      <vt:lpstr>计算方法 Computation Methods</vt:lpstr>
      <vt:lpstr>课程目标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实际问题求解流程</vt:lpstr>
      <vt:lpstr>课程大纲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name of your demo] Preparation Plan for 3rd-year Review</dc:title>
  <dc:creator>Frank</dc:creator>
  <cp:lastModifiedBy>Liu Xueming</cp:lastModifiedBy>
  <cp:revision>1766</cp:revision>
  <dcterms:created xsi:type="dcterms:W3CDTF">2006-08-16T00:00:00Z</dcterms:created>
  <dcterms:modified xsi:type="dcterms:W3CDTF">2020-11-18T07:20:10Z</dcterms:modified>
</cp:coreProperties>
</file>